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92" r:id="rId3"/>
    <p:sldId id="294" r:id="rId4"/>
    <p:sldId id="298" r:id="rId5"/>
    <p:sldId id="307" r:id="rId6"/>
    <p:sldId id="327" r:id="rId7"/>
    <p:sldId id="331" r:id="rId8"/>
    <p:sldId id="296" r:id="rId9"/>
    <p:sldId id="328" r:id="rId10"/>
    <p:sldId id="299" r:id="rId11"/>
    <p:sldId id="332" r:id="rId12"/>
    <p:sldId id="300" r:id="rId13"/>
    <p:sldId id="301" r:id="rId14"/>
    <p:sldId id="302" r:id="rId15"/>
    <p:sldId id="303" r:id="rId16"/>
    <p:sldId id="304" r:id="rId17"/>
    <p:sldId id="305" r:id="rId18"/>
    <p:sldId id="306" r:id="rId19"/>
    <p:sldId id="333" r:id="rId20"/>
    <p:sldId id="310" r:id="rId21"/>
    <p:sldId id="32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60"/>
  </p:normalViewPr>
  <p:slideViewPr>
    <p:cSldViewPr snapToGrid="0">
      <p:cViewPr varScale="1">
        <p:scale>
          <a:sx n="87" d="100"/>
          <a:sy n="87" d="100"/>
        </p:scale>
        <p:origin x="642" y="84"/>
      </p:cViewPr>
      <p:guideLst>
        <p:guide orient="horz" pos="2160"/>
        <p:guide pos="3840"/>
      </p:guideLst>
    </p:cSldViewPr>
  </p:slideViewPr>
  <p:notesTextViewPr>
    <p:cViewPr>
      <p:scale>
        <a:sx n="1" d="1"/>
        <a:sy n="1" d="1"/>
      </p:scale>
      <p:origin x="0" y="0"/>
    </p:cViewPr>
  </p:notesTextViewPr>
  <p:sorterViewPr>
    <p:cViewPr>
      <p:scale>
        <a:sx n="100" d="100"/>
        <a:sy n="100" d="100"/>
      </p:scale>
      <p:origin x="0" y="9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E3E5B-CFBB-4D5A-901D-85FC912345A7}"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36D91-BC8D-4884-B0DD-BA09D73AE789}" type="slidenum">
              <a:rPr lang="en-US" smtClean="0"/>
              <a:t>‹#›</a:t>
            </a:fld>
            <a:endParaRPr lang="en-US"/>
          </a:p>
        </p:txBody>
      </p:sp>
    </p:spTree>
    <p:extLst>
      <p:ext uri="{BB962C8B-B14F-4D97-AF65-F5344CB8AC3E}">
        <p14:creationId xmlns:p14="http://schemas.microsoft.com/office/powerpoint/2010/main" val="2742933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DBEF20-A39B-4939-A8D0-73BCB31A3D33}"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692337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8723FC-7354-4728-99BE-6A2810A92434}"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22686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F7D66-B1BD-40BC-B3D2-EBFA5ADC5775}"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30647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B04910-1804-47E1-B19A-3AC6DD07E70C}"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6156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A69C8C-DFCD-4F50-8B7D-75511E3528FE}" type="datetime1">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14285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9CC95-D0CA-4C82-83F6-2E42BE2E52E0}"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0577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F107A7-09A8-489F-928E-CDB9F3A1AEF2}" type="datetime1">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31627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8EF1E-4D2F-48EB-A79B-028149AB3C46}" type="datetime1">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40536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F18E-CC7E-422B-A971-5357996E36AC}" type="datetime1">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286678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383A8B-D819-4150-B46D-D665598F24D4}"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182246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440E37-BAA9-407C-B675-F0D34D20F68A}" type="datetime1">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A0021-A31D-4EAF-ACC3-76B0558D70C5}" type="slidenum">
              <a:rPr lang="en-US" smtClean="0"/>
              <a:t>‹#›</a:t>
            </a:fld>
            <a:endParaRPr lang="en-US"/>
          </a:p>
        </p:txBody>
      </p:sp>
    </p:spTree>
    <p:extLst>
      <p:ext uri="{BB962C8B-B14F-4D97-AF65-F5344CB8AC3E}">
        <p14:creationId xmlns:p14="http://schemas.microsoft.com/office/powerpoint/2010/main" val="95910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B29A6-AF6B-49BD-813C-0DBB07A6F925}" type="datetime1">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0021-A31D-4EAF-ACC3-76B0558D70C5}" type="slidenum">
              <a:rPr lang="en-US" smtClean="0"/>
              <a:t>‹#›</a:t>
            </a:fld>
            <a:endParaRPr lang="en-US"/>
          </a:p>
        </p:txBody>
      </p:sp>
    </p:spTree>
    <p:extLst>
      <p:ext uri="{BB962C8B-B14F-4D97-AF65-F5344CB8AC3E}">
        <p14:creationId xmlns:p14="http://schemas.microsoft.com/office/powerpoint/2010/main" val="312122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304800" y="1624352"/>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22523" y="374601"/>
            <a:ext cx="7117589" cy="1077218"/>
          </a:xfrm>
          <a:prstGeom prst="rect">
            <a:avLst/>
          </a:prstGeom>
        </p:spPr>
        <p:txBody>
          <a:bodyPr wrap="none">
            <a:spAutoFit/>
          </a:bodyPr>
          <a:lstStyle/>
          <a:p>
            <a:pPr algn="ctr"/>
            <a:r>
              <a:rPr lang="ar-IQ" sz="3600" b="1" dirty="0" smtClean="0"/>
              <a:t> </a:t>
            </a:r>
            <a:r>
              <a:rPr lang="en-US" sz="3600" b="1" dirty="0" smtClean="0"/>
              <a:t>Fundamentals of  Nursing(1</a:t>
            </a:r>
            <a:r>
              <a:rPr lang="en-US" sz="3600" b="1" baseline="30000" dirty="0" smtClean="0"/>
              <a:t>st</a:t>
            </a:r>
            <a:r>
              <a:rPr lang="en-US" sz="3600" b="1" dirty="0" smtClean="0"/>
              <a:t> Stage)</a:t>
            </a:r>
          </a:p>
          <a:p>
            <a:pPr algn="ctr"/>
            <a:r>
              <a:rPr lang="en-US" sz="2800" b="1" dirty="0" smtClean="0">
                <a:solidFill>
                  <a:schemeClr val="accent5"/>
                </a:solidFill>
              </a:rPr>
              <a:t> </a:t>
            </a:r>
            <a:endParaRPr lang="en-US" sz="2800" b="1" dirty="0">
              <a:solidFill>
                <a:schemeClr val="accent5"/>
              </a:solidFill>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17" y="195296"/>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5151960" y="2118237"/>
            <a:ext cx="6667507" cy="2215991"/>
          </a:xfrm>
          <a:prstGeom prst="rect">
            <a:avLst/>
          </a:prstGeom>
        </p:spPr>
        <p:txBody>
          <a:bodyPr wrap="square">
            <a:spAutoFit/>
          </a:bodyPr>
          <a:lstStyle/>
          <a:p>
            <a:pPr algn="ctr">
              <a:spcAft>
                <a:spcPts val="600"/>
              </a:spcAft>
              <a:buClr>
                <a:srgbClr val="873624"/>
              </a:buClr>
            </a:pPr>
            <a:r>
              <a:rPr lang="en-US" sz="3200" b="1" dirty="0" smtClean="0">
                <a:solidFill>
                  <a:srgbClr val="FF0000"/>
                </a:solidFill>
                <a:cs typeface="+mj-cs"/>
              </a:rPr>
              <a:t>Part I:  10  Theory-Practice</a:t>
            </a:r>
            <a:endParaRPr lang="en-US" sz="3200" b="1" dirty="0">
              <a:solidFill>
                <a:prstClr val="black">
                  <a:lumMod val="85000"/>
                  <a:lumOff val="15000"/>
                </a:prstClr>
              </a:solidFill>
              <a:latin typeface="Book Antiqua"/>
              <a:cs typeface="+mj-cs"/>
            </a:endParaRPr>
          </a:p>
          <a:p>
            <a:pPr lvl="0" algn="ctr">
              <a:spcAft>
                <a:spcPts val="600"/>
              </a:spcAft>
              <a:buClr>
                <a:srgbClr val="873624"/>
              </a:buClr>
            </a:pPr>
            <a:r>
              <a:rPr lang="en-US" sz="3200" b="1" dirty="0" smtClean="0">
                <a:solidFill>
                  <a:prstClr val="black">
                    <a:lumMod val="85000"/>
                    <a:lumOff val="15000"/>
                  </a:prstClr>
                </a:solidFill>
                <a:latin typeface="Book Antiqua"/>
                <a:cs typeface="+mj-cs"/>
              </a:rPr>
              <a:t>Administering </a:t>
            </a:r>
            <a:r>
              <a:rPr lang="en-US" sz="3200" b="1" dirty="0">
                <a:solidFill>
                  <a:prstClr val="black">
                    <a:lumMod val="85000"/>
                    <a:lumOff val="15000"/>
                  </a:prstClr>
                </a:solidFill>
                <a:latin typeface="Book Antiqua"/>
                <a:cs typeface="+mj-cs"/>
              </a:rPr>
              <a:t>Intramuscular </a:t>
            </a:r>
            <a:r>
              <a:rPr lang="en-US" sz="3200" b="1" dirty="0" smtClean="0">
                <a:solidFill>
                  <a:prstClr val="black">
                    <a:lumMod val="85000"/>
                    <a:lumOff val="15000"/>
                  </a:prstClr>
                </a:solidFill>
                <a:latin typeface="Book Antiqua"/>
                <a:cs typeface="+mj-cs"/>
              </a:rPr>
              <a:t>injections (IM)</a:t>
            </a:r>
          </a:p>
          <a:p>
            <a:pPr lvl="0" algn="ctr">
              <a:spcAft>
                <a:spcPts val="600"/>
              </a:spcAft>
              <a:buClr>
                <a:srgbClr val="873624"/>
              </a:buClr>
            </a:pPr>
            <a:endParaRPr lang="en-US" sz="3200" b="1" dirty="0" smtClean="0">
              <a:solidFill>
                <a:prstClr val="black">
                  <a:lumMod val="85000"/>
                  <a:lumOff val="15000"/>
                </a:prstClr>
              </a:solidFill>
              <a:latin typeface="Book Antiqua"/>
              <a:cs typeface="+mj-cs"/>
            </a:endParaRPr>
          </a:p>
        </p:txBody>
      </p:sp>
      <p:grpSp>
        <p:nvGrpSpPr>
          <p:cNvPr id="17" name="Group 16">
            <a:extLst>
              <a:ext uri="{FF2B5EF4-FFF2-40B4-BE49-F238E27FC236}">
                <a16:creationId xmlns:a16="http://schemas.microsoft.com/office/drawing/2014/main" id="{EF240524-FD1C-4D7A-81C5-EC549C440BAE}"/>
              </a:ext>
            </a:extLst>
          </p:cNvPr>
          <p:cNvGrpSpPr/>
          <p:nvPr/>
        </p:nvGrpSpPr>
        <p:grpSpPr>
          <a:xfrm>
            <a:off x="185529" y="6405382"/>
            <a:ext cx="11633938" cy="369332"/>
            <a:chOff x="185529" y="6405382"/>
            <a:chExt cx="11633938" cy="369332"/>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369332"/>
            </a:xfrm>
            <a:prstGeom prst="rect">
              <a:avLst/>
            </a:prstGeom>
          </p:spPr>
          <p:txBody>
            <a:bodyPr wrap="square">
              <a:spAutoFit/>
            </a:bodyPr>
            <a:lstStyle/>
            <a:p>
              <a:pPr>
                <a:defRPr/>
              </a:pPr>
              <a:r>
                <a:rPr lang="en-GB" dirty="0" smtClean="0"/>
                <a:t>University of </a:t>
              </a:r>
              <a:r>
                <a:rPr lang="en-GB" dirty="0" err="1" smtClean="0"/>
                <a:t>Basrah</a:t>
              </a:r>
              <a:r>
                <a:rPr lang="en-GB" dirty="0" smtClean="0"/>
                <a:t> –</a:t>
              </a:r>
              <a:r>
                <a:rPr lang="en-US" dirty="0" smtClean="0"/>
                <a:t>College of Nursing </a:t>
              </a:r>
              <a:r>
                <a:rPr lang="en-GB" dirty="0" smtClean="0"/>
                <a:t>– Fundamentals of Nursing Department </a:t>
              </a:r>
              <a:endParaRPr lang="en-GB" dirty="0"/>
            </a:p>
          </p:txBody>
        </p:sp>
      </p:grpSp>
      <p:sp>
        <p:nvSpPr>
          <p:cNvPr id="4" name="Rectangle 3">
            <a:extLst>
              <a:ext uri="{FF2B5EF4-FFF2-40B4-BE49-F238E27FC236}">
                <a16:creationId xmlns:a16="http://schemas.microsoft.com/office/drawing/2014/main" id="{8619569C-F51C-4D5F-9554-C9384EBEA533}"/>
              </a:ext>
            </a:extLst>
          </p:cNvPr>
          <p:cNvSpPr/>
          <p:nvPr/>
        </p:nvSpPr>
        <p:spPr>
          <a:xfrm>
            <a:off x="495517" y="1844516"/>
            <a:ext cx="4527057" cy="39428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676" y="195296"/>
            <a:ext cx="1659432" cy="1128788"/>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495517" y="1844516"/>
            <a:ext cx="4527057" cy="3942821"/>
          </a:xfrm>
          <a:prstGeom prst="rect">
            <a:avLst/>
          </a:prstGeom>
        </p:spPr>
      </p:pic>
    </p:spTree>
    <p:extLst>
      <p:ext uri="{BB962C8B-B14F-4D97-AF65-F5344CB8AC3E}">
        <p14:creationId xmlns:p14="http://schemas.microsoft.com/office/powerpoint/2010/main" val="1977933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 name="Rectangle 5"/>
          <p:cNvSpPr/>
          <p:nvPr/>
        </p:nvSpPr>
        <p:spPr>
          <a:xfrm>
            <a:off x="3874978" y="352609"/>
            <a:ext cx="532839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600" b="1" dirty="0" err="1">
                <a:latin typeface="Baskerville Old Face" pitchFamily="18" charset="0"/>
              </a:rPr>
              <a:t>Ventrogluteal</a:t>
            </a:r>
            <a:r>
              <a:rPr lang="en-US" sz="3600" b="1" dirty="0">
                <a:latin typeface="Baskerville Old Face" pitchFamily="18" charset="0"/>
              </a:rPr>
              <a:t> muscle </a:t>
            </a:r>
            <a:endParaRPr lang="ar-IQ" sz="3600" b="1" dirty="0">
              <a:latin typeface="Baskerville Old Face" pitchFamily="18" charset="0"/>
            </a:endParaRPr>
          </a:p>
        </p:txBody>
      </p:sp>
      <p:sp>
        <p:nvSpPr>
          <p:cNvPr id="5" name="Rectangle 4"/>
          <p:cNvSpPr/>
          <p:nvPr/>
        </p:nvSpPr>
        <p:spPr>
          <a:xfrm>
            <a:off x="379507" y="1161616"/>
            <a:ext cx="11187561" cy="2800767"/>
          </a:xfrm>
          <a:prstGeom prst="rect">
            <a:avLst/>
          </a:prstGeom>
        </p:spPr>
        <p:txBody>
          <a:bodyPr wrap="square">
            <a:spAutoFit/>
          </a:bodyPr>
          <a:lstStyle/>
          <a:p>
            <a:pPr marL="342900" indent="-342900">
              <a:buFont typeface="Wingdings" pitchFamily="2" charset="2"/>
              <a:buChar char="Ø"/>
            </a:pPr>
            <a:r>
              <a:rPr lang="en-US" sz="3200" dirty="0">
                <a:latin typeface="Baskerville Old Face" pitchFamily="18" charset="0"/>
              </a:rPr>
              <a:t>The </a:t>
            </a:r>
            <a:r>
              <a:rPr lang="en-US" sz="3200" dirty="0" err="1">
                <a:latin typeface="Baskerville Old Face" pitchFamily="18" charset="0"/>
              </a:rPr>
              <a:t>ventrogluteal</a:t>
            </a:r>
            <a:r>
              <a:rPr lang="en-US" sz="3200" dirty="0">
                <a:latin typeface="Baskerville Old Face" pitchFamily="18" charset="0"/>
              </a:rPr>
              <a:t> muscle involves the </a:t>
            </a:r>
            <a:r>
              <a:rPr lang="en-US" sz="3200" b="1" dirty="0">
                <a:solidFill>
                  <a:srgbClr val="FF0000"/>
                </a:solidFill>
                <a:latin typeface="Baskerville Old Face" pitchFamily="18" charset="0"/>
              </a:rPr>
              <a:t>gluteus </a:t>
            </a:r>
            <a:r>
              <a:rPr lang="en-US" sz="3200" b="1" dirty="0" err="1">
                <a:solidFill>
                  <a:srgbClr val="FF0000"/>
                </a:solidFill>
                <a:latin typeface="Baskerville Old Face" pitchFamily="18" charset="0"/>
              </a:rPr>
              <a:t>medius</a:t>
            </a:r>
            <a:r>
              <a:rPr lang="en-US" sz="3200" b="1" dirty="0">
                <a:solidFill>
                  <a:srgbClr val="FF0000"/>
                </a:solidFill>
                <a:latin typeface="Baskerville Old Face" pitchFamily="18" charset="0"/>
              </a:rPr>
              <a:t> and </a:t>
            </a:r>
            <a:r>
              <a:rPr lang="en-US" sz="3200" b="1" dirty="0" err="1">
                <a:solidFill>
                  <a:srgbClr val="FF0000"/>
                </a:solidFill>
                <a:latin typeface="Baskerville Old Face" pitchFamily="18" charset="0"/>
              </a:rPr>
              <a:t>minimus</a:t>
            </a:r>
            <a:r>
              <a:rPr lang="en-US" sz="3200" b="1" dirty="0">
                <a:solidFill>
                  <a:srgbClr val="FF0000"/>
                </a:solidFill>
                <a:latin typeface="Baskerville Old Face" pitchFamily="18" charset="0"/>
              </a:rPr>
              <a:t>.</a:t>
            </a:r>
          </a:p>
          <a:p>
            <a:pPr marL="342900" indent="-342900">
              <a:buFont typeface="Wingdings" pitchFamily="2" charset="2"/>
              <a:buChar char="Ø"/>
            </a:pPr>
            <a:r>
              <a:rPr lang="en-US" sz="3200" dirty="0">
                <a:latin typeface="Baskerville Old Face" pitchFamily="18" charset="0"/>
              </a:rPr>
              <a:t>It is situated deep and away from major nerves and blood vessels and is a safe for all clients.</a:t>
            </a:r>
          </a:p>
          <a:p>
            <a:endParaRPr lang="en-US" sz="2400" dirty="0">
              <a:latin typeface="Baskerville Old Face" pitchFamily="18" charset="0"/>
            </a:endParaRPr>
          </a:p>
          <a:p>
            <a:endParaRPr lang="en-US" sz="2400" dirty="0">
              <a:latin typeface="Baskerville Old Fac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85574"/>
            <a:ext cx="5973288" cy="3305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5852096" y="2861953"/>
            <a:ext cx="6191250" cy="3800750"/>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561830"/>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8</a:t>
            </a:r>
            <a:endParaRPr lang="en-US" dirty="0">
              <a:solidFill>
                <a:prstClr val="black"/>
              </a:solidFill>
            </a:endParaRPr>
          </a:p>
        </p:txBody>
      </p:sp>
      <p:sp>
        <p:nvSpPr>
          <p:cNvPr id="6" name="Rectangle 5"/>
          <p:cNvSpPr/>
          <p:nvPr/>
        </p:nvSpPr>
        <p:spPr>
          <a:xfrm>
            <a:off x="3318415" y="281275"/>
            <a:ext cx="548743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4000" b="1" dirty="0" err="1">
                <a:latin typeface="Baskerville Old Face" pitchFamily="18" charset="0"/>
              </a:rPr>
              <a:t>Ventrogluteal</a:t>
            </a:r>
            <a:r>
              <a:rPr lang="en-US" sz="4000" b="1" dirty="0">
                <a:latin typeface="Baskerville Old Face" pitchFamily="18" charset="0"/>
              </a:rPr>
              <a:t> muscle </a:t>
            </a:r>
            <a:endParaRPr lang="ar-IQ" sz="4000" b="1" dirty="0">
              <a:latin typeface="Baskerville Old Face" pitchFamily="18" charset="0"/>
            </a:endParaRPr>
          </a:p>
        </p:txBody>
      </p:sp>
      <p:sp>
        <p:nvSpPr>
          <p:cNvPr id="5" name="Rectangle 4"/>
          <p:cNvSpPr/>
          <p:nvPr/>
        </p:nvSpPr>
        <p:spPr>
          <a:xfrm>
            <a:off x="304799" y="1357095"/>
            <a:ext cx="11514668" cy="2554545"/>
          </a:xfrm>
          <a:prstGeom prst="rect">
            <a:avLst/>
          </a:prstGeom>
        </p:spPr>
        <p:txBody>
          <a:bodyPr wrap="square">
            <a:spAutoFit/>
          </a:bodyPr>
          <a:lstStyle/>
          <a:p>
            <a:pPr marL="342900" indent="-342900">
              <a:buFont typeface="Wingdings" pitchFamily="2" charset="2"/>
              <a:buChar char="Ø"/>
            </a:pPr>
            <a:r>
              <a:rPr lang="en-US" sz="3200" dirty="0" smtClean="0">
                <a:latin typeface="Baskerville Old Face" pitchFamily="18" charset="0"/>
              </a:rPr>
              <a:t>Is a preferred injection site for infants, especially for administration of  irritating or oily solutions, children, and adults.</a:t>
            </a:r>
          </a:p>
          <a:p>
            <a:pPr marL="342900" indent="-342900">
              <a:buFont typeface="Wingdings" pitchFamily="2" charset="2"/>
              <a:buChar char="Ø"/>
            </a:pPr>
            <a:r>
              <a:rPr lang="en-US" sz="3200" dirty="0" smtClean="0">
                <a:latin typeface="Baskerville Old Face" pitchFamily="18" charset="0"/>
              </a:rPr>
              <a:t>The index finger, the middle  finger, and the iliac  crest form V-shaped triangle ,and the injection site  is </a:t>
            </a:r>
            <a:r>
              <a:rPr lang="en-US" sz="3200" dirty="0">
                <a:latin typeface="Baskerville Old Face" pitchFamily="18" charset="0"/>
              </a:rPr>
              <a:t>the center of the triangle.</a:t>
            </a:r>
          </a:p>
          <a:p>
            <a:endParaRPr lang="en-US" sz="3200" dirty="0">
              <a:latin typeface="Baskerville Old Face"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4310"/>
            <a:ext cx="5973288" cy="34864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stretch>
            <a:fillRect/>
          </a:stretch>
        </p:blipFill>
        <p:spPr>
          <a:xfrm>
            <a:off x="5848378" y="3485574"/>
            <a:ext cx="6096000" cy="3305175"/>
          </a:xfrm>
          <a:prstGeom prst="rect">
            <a:avLst/>
          </a:prstGeom>
        </p:spPr>
      </p:pic>
    </p:spTree>
    <p:extLst>
      <p:ext uri="{BB962C8B-B14F-4D97-AF65-F5344CB8AC3E}">
        <p14:creationId xmlns:p14="http://schemas.microsoft.com/office/powerpoint/2010/main" val="29878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circle(in)">
                                      <p:cBhvr>
                                        <p:cTn id="1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9</a:t>
            </a:r>
            <a:endParaRPr lang="en-US" dirty="0">
              <a:solidFill>
                <a:prstClr val="black"/>
              </a:solidFill>
            </a:endParaRPr>
          </a:p>
        </p:txBody>
      </p:sp>
      <p:sp>
        <p:nvSpPr>
          <p:cNvPr id="5" name="مستطيل 4"/>
          <p:cNvSpPr/>
          <p:nvPr/>
        </p:nvSpPr>
        <p:spPr>
          <a:xfrm>
            <a:off x="3798277" y="318863"/>
            <a:ext cx="5293768" cy="69608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15000"/>
              </a:lnSpc>
              <a:spcAft>
                <a:spcPts val="1000"/>
              </a:spcAft>
              <a:tabLst>
                <a:tab pos="4034155" algn="l"/>
              </a:tabLst>
            </a:pPr>
            <a:r>
              <a:rPr lang="en-US" sz="3600" b="1" dirty="0">
                <a:solidFill>
                  <a:srgbClr val="FF0000"/>
                </a:solidFill>
                <a:latin typeface="Baskerville Old Face" pitchFamily="18" charset="0"/>
                <a:ea typeface="Calibri"/>
                <a:cs typeface="Arial"/>
              </a:rPr>
              <a:t>Gluteus </a:t>
            </a:r>
            <a:r>
              <a:rPr lang="en-US" sz="3600" b="1" dirty="0" err="1">
                <a:solidFill>
                  <a:srgbClr val="FF0000"/>
                </a:solidFill>
                <a:latin typeface="Baskerville Old Face" pitchFamily="18" charset="0"/>
                <a:ea typeface="Calibri"/>
                <a:cs typeface="Arial"/>
              </a:rPr>
              <a:t>medius</a:t>
            </a:r>
            <a:r>
              <a:rPr lang="en-US" sz="3600" b="1" dirty="0">
                <a:solidFill>
                  <a:srgbClr val="FF0000"/>
                </a:solidFill>
                <a:latin typeface="Baskerville Old Face" pitchFamily="18" charset="0"/>
                <a:ea typeface="Calibri"/>
                <a:cs typeface="Arial"/>
              </a:rPr>
              <a:t> muscle</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5434445" y="1147523"/>
            <a:ext cx="6632073" cy="4946693"/>
          </a:xfrm>
          <a:prstGeom prst="rect">
            <a:avLst/>
          </a:prstGeom>
        </p:spPr>
      </p:pic>
      <p:pic>
        <p:nvPicPr>
          <p:cNvPr id="6" name="Picture 5" descr="Screen Clipping"/>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5292" y="1081531"/>
            <a:ext cx="3942457" cy="5163093"/>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147760"/>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10</a:t>
            </a:r>
            <a:endParaRPr lang="en-US" dirty="0">
              <a:solidFill>
                <a:prstClr val="black"/>
              </a:solidFill>
            </a:endParaRPr>
          </a:p>
        </p:txBody>
      </p:sp>
      <p:sp>
        <p:nvSpPr>
          <p:cNvPr id="6" name="Rectangle 5"/>
          <p:cNvSpPr/>
          <p:nvPr/>
        </p:nvSpPr>
        <p:spPr>
          <a:xfrm>
            <a:off x="827694" y="794809"/>
            <a:ext cx="6096000" cy="5023811"/>
          </a:xfrm>
          <a:prstGeom prst="rect">
            <a:avLst/>
          </a:prstGeom>
        </p:spPr>
        <p:txBody>
          <a:bodyPr>
            <a:spAutoFit/>
          </a:bodyPr>
          <a:lstStyle/>
          <a:p>
            <a:pPr marL="342900" indent="-342900">
              <a:lnSpc>
                <a:spcPct val="150000"/>
              </a:lnSpc>
              <a:buFont typeface="+mj-lt"/>
              <a:buAutoNum type="arabicPeriod"/>
            </a:pPr>
            <a:r>
              <a:rPr lang="en-US" sz="2400" dirty="0">
                <a:latin typeface="Baskerville Old Face" pitchFamily="18" charset="0"/>
              </a:rPr>
              <a:t> Abscess.</a:t>
            </a:r>
          </a:p>
          <a:p>
            <a:pPr marL="342900" indent="-342900">
              <a:lnSpc>
                <a:spcPct val="150000"/>
              </a:lnSpc>
              <a:buFont typeface="+mj-lt"/>
              <a:buAutoNum type="arabicPeriod"/>
            </a:pPr>
            <a:r>
              <a:rPr lang="en-US" sz="2400" dirty="0">
                <a:latin typeface="Baskerville Old Face" pitchFamily="18" charset="0"/>
              </a:rPr>
              <a:t> Hematoma.</a:t>
            </a:r>
          </a:p>
          <a:p>
            <a:pPr marL="342900" indent="-342900">
              <a:lnSpc>
                <a:spcPct val="150000"/>
              </a:lnSpc>
              <a:buFont typeface="+mj-lt"/>
              <a:buAutoNum type="arabicPeriod"/>
            </a:pPr>
            <a:r>
              <a:rPr lang="en-US" sz="2400" dirty="0">
                <a:latin typeface="Baskerville Old Face" pitchFamily="18" charset="0"/>
              </a:rPr>
              <a:t> Injury to blood vessels.</a:t>
            </a:r>
          </a:p>
          <a:p>
            <a:pPr marL="342900" indent="-342900">
              <a:lnSpc>
                <a:spcPct val="150000"/>
              </a:lnSpc>
              <a:buFont typeface="+mj-lt"/>
              <a:buAutoNum type="arabicPeriod"/>
            </a:pPr>
            <a:r>
              <a:rPr lang="en-US" sz="2400" dirty="0">
                <a:latin typeface="Baskerville Old Face" pitchFamily="18" charset="0"/>
              </a:rPr>
              <a:t> Pain at the injection site.</a:t>
            </a:r>
          </a:p>
          <a:p>
            <a:pPr marL="342900" indent="-342900">
              <a:lnSpc>
                <a:spcPct val="150000"/>
              </a:lnSpc>
              <a:buFont typeface="+mj-lt"/>
              <a:buAutoNum type="arabicPeriod"/>
            </a:pPr>
            <a:r>
              <a:rPr lang="en-US" sz="2400" dirty="0">
                <a:latin typeface="Baskerville Old Face" pitchFamily="18" charset="0"/>
              </a:rPr>
              <a:t> Tingling or numbness.</a:t>
            </a:r>
          </a:p>
          <a:p>
            <a:pPr marL="342900" indent="-342900">
              <a:lnSpc>
                <a:spcPct val="150000"/>
              </a:lnSpc>
              <a:buFont typeface="+mj-lt"/>
              <a:buAutoNum type="arabicPeriod"/>
            </a:pPr>
            <a:r>
              <a:rPr lang="en-US" sz="2400" dirty="0">
                <a:latin typeface="Baskerville Old Face" pitchFamily="18" charset="0"/>
              </a:rPr>
              <a:t> Infection.</a:t>
            </a:r>
          </a:p>
          <a:p>
            <a:pPr marL="342900" indent="-342900">
              <a:lnSpc>
                <a:spcPct val="150000"/>
              </a:lnSpc>
              <a:buFont typeface="+mj-lt"/>
              <a:buAutoNum type="arabicPeriod"/>
            </a:pPr>
            <a:r>
              <a:rPr lang="en-US" sz="2400" dirty="0">
                <a:latin typeface="Baskerville Old Face" pitchFamily="18" charset="0"/>
              </a:rPr>
              <a:t> Bleeding.</a:t>
            </a:r>
          </a:p>
          <a:p>
            <a:pPr marL="342900" indent="-342900">
              <a:lnSpc>
                <a:spcPct val="150000"/>
              </a:lnSpc>
              <a:buFont typeface="+mj-lt"/>
              <a:buAutoNum type="arabicPeriod"/>
            </a:pPr>
            <a:r>
              <a:rPr lang="en-US" sz="2400" dirty="0">
                <a:latin typeface="Baskerville Old Face" pitchFamily="18" charset="0"/>
              </a:rPr>
              <a:t> Allergic reaction.</a:t>
            </a:r>
          </a:p>
          <a:p>
            <a:pPr marL="342900" indent="-342900">
              <a:lnSpc>
                <a:spcPct val="150000"/>
              </a:lnSpc>
              <a:buFont typeface="+mj-lt"/>
              <a:buAutoNum type="arabicPeriod"/>
            </a:pPr>
            <a:endParaRPr lang="en-US" sz="2400" dirty="0">
              <a:latin typeface="Baskerville Old Face" pitchFamily="18" charset="0"/>
            </a:endParaRPr>
          </a:p>
        </p:txBody>
      </p:sp>
      <p:pic>
        <p:nvPicPr>
          <p:cNvPr id="11" name="Picture 10"/>
          <p:cNvPicPr>
            <a:picLocks noChangeAspect="1"/>
          </p:cNvPicPr>
          <p:nvPr/>
        </p:nvPicPr>
        <p:blipFill>
          <a:blip r:embed="rId2"/>
          <a:stretch>
            <a:fillRect/>
          </a:stretch>
        </p:blipFill>
        <p:spPr>
          <a:xfrm>
            <a:off x="6267604" y="794809"/>
            <a:ext cx="4638427" cy="4638427"/>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363984" y="1137828"/>
            <a:ext cx="6727907" cy="5632311"/>
          </a:xfrm>
          <a:prstGeom prst="rect">
            <a:avLst/>
          </a:prstGeom>
        </p:spPr>
        <p:txBody>
          <a:bodyPr wrap="square">
            <a:spAutoFit/>
          </a:bodyPr>
          <a:lstStyle/>
          <a:p>
            <a:pPr marL="342900" indent="-342900" algn="just">
              <a:buFont typeface="Wingdings" pitchFamily="2" charset="2"/>
              <a:buChar char="Ø"/>
            </a:pPr>
            <a:r>
              <a:rPr lang="en-US" sz="2400" dirty="0" smtClean="0">
                <a:solidFill>
                  <a:srgbClr val="000000"/>
                </a:solidFill>
                <a:latin typeface="Baskerville Old Face" pitchFamily="18" charset="0"/>
              </a:rPr>
              <a:t>The </a:t>
            </a:r>
            <a:r>
              <a:rPr lang="en-US" sz="2400" dirty="0">
                <a:solidFill>
                  <a:srgbClr val="000000"/>
                </a:solidFill>
                <a:latin typeface="Baskerville Old Face" pitchFamily="18" charset="0"/>
              </a:rPr>
              <a:t>Z-track method is recommended for I.M injections. The Z-track technique, pulling the skin either downward or laterally </a:t>
            </a:r>
            <a:r>
              <a:rPr lang="en-US" sz="2400" b="1" u="sng" dirty="0">
                <a:solidFill>
                  <a:srgbClr val="FF0000"/>
                </a:solidFill>
                <a:latin typeface="Baskerville Old Face" pitchFamily="18" charset="0"/>
              </a:rPr>
              <a:t>before </a:t>
            </a:r>
            <a:r>
              <a:rPr lang="en-US" sz="2400" b="1" u="sng" dirty="0" smtClean="0">
                <a:solidFill>
                  <a:srgbClr val="FF0000"/>
                </a:solidFill>
                <a:latin typeface="Baskerville Old Face" pitchFamily="18" charset="0"/>
              </a:rPr>
              <a:t>injection</a:t>
            </a:r>
            <a:r>
              <a:rPr lang="en-US" sz="2400" dirty="0">
                <a:solidFill>
                  <a:srgbClr val="000000"/>
                </a:solidFill>
                <a:latin typeface="Baskerville Old Face" pitchFamily="18" charset="0"/>
              </a:rPr>
              <a:t>.</a:t>
            </a:r>
            <a:r>
              <a:rPr lang="en-US" sz="2400" dirty="0" smtClean="0">
                <a:solidFill>
                  <a:srgbClr val="000000"/>
                </a:solidFill>
                <a:latin typeface="Baskerville Old Face" pitchFamily="18" charset="0"/>
              </a:rPr>
              <a:t> </a:t>
            </a:r>
            <a:r>
              <a:rPr lang="en-US" sz="2400" dirty="0">
                <a:solidFill>
                  <a:srgbClr val="000000"/>
                </a:solidFill>
                <a:latin typeface="Baskerville Old Face" pitchFamily="18" charset="0"/>
              </a:rPr>
              <a:t>reduces leakage of medication into subcutaneous tissue and minimizes pain</a:t>
            </a:r>
            <a:r>
              <a:rPr lang="en-US" sz="2400" dirty="0" smtClean="0">
                <a:solidFill>
                  <a:srgbClr val="000000"/>
                </a:solidFill>
                <a:latin typeface="Baskerville Old Face" pitchFamily="18" charset="0"/>
              </a:rPr>
              <a:t>.</a:t>
            </a:r>
          </a:p>
          <a:p>
            <a:pPr marL="342900" indent="-342900" algn="just">
              <a:buFont typeface="Wingdings" pitchFamily="2" charset="2"/>
              <a:buChar char="Ø"/>
            </a:pPr>
            <a:endParaRPr lang="en-US" sz="2400" dirty="0" smtClean="0">
              <a:solidFill>
                <a:srgbClr val="000000"/>
              </a:solidFill>
              <a:latin typeface="Baskerville Old Face" pitchFamily="18" charset="0"/>
            </a:endParaRPr>
          </a:p>
          <a:p>
            <a:pPr marL="342900" indent="-342900" algn="just">
              <a:buFont typeface="Wingdings" pitchFamily="2" charset="2"/>
              <a:buChar char="Ø"/>
            </a:pPr>
            <a:r>
              <a:rPr lang="en-US" sz="2400" dirty="0">
                <a:solidFill>
                  <a:srgbClr val="000000"/>
                </a:solidFill>
                <a:latin typeface="Baskerville Old Face" pitchFamily="18" charset="0"/>
              </a:rPr>
              <a:t>The nurse selects an I.M site, the overlying skin and subcutaneous tissues are pulled approximately 2.5-3.5 cm down or laterally to the side with the ulnar side of non-dominant hand. The skin is held in this position until the injection has been administered.</a:t>
            </a:r>
          </a:p>
          <a:p>
            <a:pPr marL="342900" indent="-342900" algn="just">
              <a:buFont typeface="Wingdings" pitchFamily="2" charset="2"/>
              <a:buChar char="Ø"/>
            </a:pPr>
            <a:endParaRPr lang="en-US" sz="2400" dirty="0">
              <a:solidFill>
                <a:srgbClr val="000000"/>
              </a:solidFill>
              <a:latin typeface="Baskerville Old Face" pitchFamily="18" charset="0"/>
            </a:endParaRPr>
          </a:p>
          <a:p>
            <a:pPr algn="just"/>
            <a:endParaRPr lang="en-US" sz="2400" dirty="0">
              <a:solidFill>
                <a:srgbClr val="000000"/>
              </a:solidFill>
              <a:latin typeface="Baskerville Old Face" pitchFamily="18" charset="0"/>
            </a:endParaRPr>
          </a:p>
          <a:p>
            <a:pPr algn="just"/>
            <a:endParaRPr lang="en-US" sz="2400" dirty="0">
              <a:solidFill>
                <a:srgbClr val="000000"/>
              </a:solidFill>
              <a:latin typeface="Baskerville Old Face"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11</a:t>
            </a:r>
            <a:endParaRPr lang="en-US" dirty="0">
              <a:solidFill>
                <a:prstClr val="black"/>
              </a:solidFill>
            </a:endParaRPr>
          </a:p>
        </p:txBody>
      </p:sp>
      <p:sp>
        <p:nvSpPr>
          <p:cNvPr id="5" name="مستطيل 4"/>
          <p:cNvSpPr/>
          <p:nvPr/>
        </p:nvSpPr>
        <p:spPr>
          <a:xfrm>
            <a:off x="672353" y="1521543"/>
            <a:ext cx="10797988" cy="579967"/>
          </a:xfrm>
          <a:prstGeom prst="rect">
            <a:avLst/>
          </a:prstGeom>
        </p:spPr>
        <p:txBody>
          <a:bodyPr wrap="square">
            <a:spAutoFit/>
          </a:bodyPr>
          <a:lstStyle/>
          <a:p>
            <a:pPr lvl="0">
              <a:lnSpc>
                <a:spcPct val="150000"/>
              </a:lnSpc>
              <a:spcBef>
                <a:spcPct val="20000"/>
              </a:spcBef>
            </a:pPr>
            <a:endParaRPr lang="en-US" sz="2400" dirty="0">
              <a:solidFill>
                <a:prstClr val="black"/>
              </a:solidFill>
              <a:latin typeface="Times New Roman" pitchFamily="18" charset="0"/>
              <a:cs typeface="Times New Roman" pitchFamily="18" charset="0"/>
            </a:endParaRPr>
          </a:p>
        </p:txBody>
      </p:sp>
      <p:sp>
        <p:nvSpPr>
          <p:cNvPr id="6" name="Rectangle 5"/>
          <p:cNvSpPr/>
          <p:nvPr/>
        </p:nvSpPr>
        <p:spPr>
          <a:xfrm>
            <a:off x="3727938" y="346098"/>
            <a:ext cx="3556351" cy="580025"/>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lvl="0" algn="ctr">
              <a:lnSpc>
                <a:spcPct val="115000"/>
              </a:lnSpc>
              <a:spcAft>
                <a:spcPts val="1000"/>
              </a:spcAft>
              <a:defRPr/>
            </a:pPr>
            <a:r>
              <a:rPr lang="en-US" sz="3200" b="1" kern="0" dirty="0">
                <a:solidFill>
                  <a:sysClr val="windowText" lastClr="000000"/>
                </a:solidFill>
                <a:latin typeface="Times New Roman"/>
                <a:ea typeface="Calibri"/>
                <a:cs typeface="Arial"/>
              </a:rPr>
              <a:t>Z –track method</a:t>
            </a:r>
            <a:endParaRPr lang="en-US" kern="0" dirty="0">
              <a:solidFill>
                <a:sysClr val="windowText" lastClr="000000"/>
              </a:solidFill>
              <a:ea typeface="Calibri"/>
              <a:cs typeface="Arial"/>
            </a:endParaRPr>
          </a:p>
        </p:txBody>
      </p:sp>
      <p:pic>
        <p:nvPicPr>
          <p:cNvPr id="7" name="Picture 6"/>
          <p:cNvPicPr>
            <a:picLocks noChangeAspect="1"/>
          </p:cNvPicPr>
          <p:nvPr/>
        </p:nvPicPr>
        <p:blipFill>
          <a:blip r:embed="rId2"/>
          <a:stretch>
            <a:fillRect/>
          </a:stretch>
        </p:blipFill>
        <p:spPr>
          <a:xfrm>
            <a:off x="7752357" y="1521543"/>
            <a:ext cx="3926737" cy="3867150"/>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773723" y="264037"/>
            <a:ext cx="11045744" cy="2308324"/>
          </a:xfrm>
          <a:prstGeom prst="rect">
            <a:avLst/>
          </a:prstGeom>
        </p:spPr>
        <p:txBody>
          <a:bodyPr wrap="square">
            <a:spAutoFit/>
          </a:bodyPr>
          <a:lstStyle/>
          <a:p>
            <a:pPr marL="342900" indent="-342900" algn="just">
              <a:lnSpc>
                <a:spcPct val="150000"/>
              </a:lnSpc>
              <a:buFont typeface="Wingdings" pitchFamily="2" charset="2"/>
              <a:buChar char="Ø"/>
            </a:pPr>
            <a:r>
              <a:rPr lang="en-US" sz="2400" dirty="0" smtClean="0">
                <a:solidFill>
                  <a:prstClr val="black"/>
                </a:solidFill>
                <a:latin typeface="Times New Roman" panose="02020603050405020304" pitchFamily="18" charset="0"/>
                <a:ea typeface="Times New Roman" panose="02020603050405020304" pitchFamily="18" charset="0"/>
              </a:rPr>
              <a:t>Once the medication is injected, the needle remains inserted for 10 seconds to allow the medication to disperse evenly. The nurse then releases the skin after withdrawing the needle, which leaves a zigzag path that seals the needle track wherever tissue planes slide across each other. </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12</a:t>
            </a:r>
            <a:endParaRPr lang="en-US" dirty="0">
              <a:solidFill>
                <a:prstClr val="black"/>
              </a:solidFill>
            </a:endParaRPr>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799" y="2501253"/>
            <a:ext cx="11514668" cy="36589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4419600" y="179307"/>
            <a:ext cx="3938954" cy="7386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lnSpc>
                <a:spcPct val="150000"/>
              </a:lnSpc>
            </a:pPr>
            <a:r>
              <a:rPr lang="en-US" sz="2800" b="1" dirty="0" smtClean="0">
                <a:solidFill>
                  <a:prstClr val="black"/>
                </a:solidFill>
                <a:latin typeface="Times New Roman" panose="02020603050405020304" pitchFamily="18" charset="0"/>
                <a:ea typeface="Times New Roman" panose="02020603050405020304" pitchFamily="18" charset="0"/>
              </a:rPr>
              <a:t>Equipment </a:t>
            </a:r>
            <a:endParaRPr lang="en-US" sz="2800" b="1"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13</a:t>
            </a:r>
            <a:endParaRPr lang="en-US" dirty="0">
              <a:solidFill>
                <a:prstClr val="black"/>
              </a:solidFill>
            </a:endParaRPr>
          </a:p>
        </p:txBody>
      </p:sp>
      <p:sp>
        <p:nvSpPr>
          <p:cNvPr id="5" name="مستطيل 4"/>
          <p:cNvSpPr/>
          <p:nvPr/>
        </p:nvSpPr>
        <p:spPr>
          <a:xfrm>
            <a:off x="766483" y="840514"/>
            <a:ext cx="11052984" cy="483017"/>
          </a:xfrm>
          <a:prstGeom prst="rect">
            <a:avLst/>
          </a:prstGeom>
        </p:spPr>
        <p:txBody>
          <a:bodyPr wrap="square">
            <a:spAutoFit/>
          </a:bodyPr>
          <a:lstStyle/>
          <a:p>
            <a:pPr>
              <a:lnSpc>
                <a:spcPct val="115000"/>
              </a:lnSpc>
              <a:spcAft>
                <a:spcPts val="1000"/>
              </a:spcAft>
            </a:pPr>
            <a:endParaRPr lang="en-US" sz="2400" dirty="0" smtClean="0">
              <a:latin typeface="Times New Roman"/>
              <a:ea typeface="Calibri"/>
              <a:cs typeface="Arial"/>
            </a:endParaRPr>
          </a:p>
        </p:txBody>
      </p:sp>
      <p:sp>
        <p:nvSpPr>
          <p:cNvPr id="6" name="Rectangle 5"/>
          <p:cNvSpPr/>
          <p:nvPr/>
        </p:nvSpPr>
        <p:spPr>
          <a:xfrm>
            <a:off x="1211035" y="1323531"/>
            <a:ext cx="6096000" cy="3915816"/>
          </a:xfrm>
          <a:prstGeom prst="rect">
            <a:avLst/>
          </a:prstGeom>
        </p:spPr>
        <p:txBody>
          <a:bodyPr>
            <a:spAutoFit/>
          </a:bodyPr>
          <a:lstStyle/>
          <a:p>
            <a:pPr marL="457200" indent="-457200">
              <a:lnSpc>
                <a:spcPct val="150000"/>
              </a:lnSpc>
              <a:buFont typeface="+mj-lt"/>
              <a:buAutoNum type="arabicPeriod"/>
            </a:pPr>
            <a:r>
              <a:rPr lang="en-US" sz="2400" dirty="0">
                <a:latin typeface="Baskerville Old Face" pitchFamily="18" charset="0"/>
              </a:rPr>
              <a:t>Syringe with needle</a:t>
            </a:r>
          </a:p>
          <a:p>
            <a:pPr marL="457200" indent="-457200">
              <a:lnSpc>
                <a:spcPct val="150000"/>
              </a:lnSpc>
              <a:buFont typeface="+mj-lt"/>
              <a:buAutoNum type="arabicPeriod"/>
            </a:pPr>
            <a:r>
              <a:rPr lang="en-US" sz="2400" dirty="0">
                <a:latin typeface="Baskerville Old Face" pitchFamily="18" charset="0"/>
              </a:rPr>
              <a:t>Alcohol swab</a:t>
            </a:r>
          </a:p>
          <a:p>
            <a:pPr marL="457200" indent="-457200">
              <a:lnSpc>
                <a:spcPct val="150000"/>
              </a:lnSpc>
              <a:buFont typeface="+mj-lt"/>
              <a:buAutoNum type="arabicPeriod"/>
            </a:pPr>
            <a:r>
              <a:rPr lang="en-US" sz="2400" dirty="0">
                <a:latin typeface="Baskerville Old Face" pitchFamily="18" charset="0"/>
              </a:rPr>
              <a:t>Gauze pad</a:t>
            </a:r>
          </a:p>
          <a:p>
            <a:pPr marL="457200" indent="-457200">
              <a:lnSpc>
                <a:spcPct val="150000"/>
              </a:lnSpc>
              <a:buFont typeface="+mj-lt"/>
              <a:buAutoNum type="arabicPeriod"/>
            </a:pPr>
            <a:r>
              <a:rPr lang="en-US" sz="2400" dirty="0">
                <a:latin typeface="Baskerville Old Face" pitchFamily="18" charset="0"/>
              </a:rPr>
              <a:t>Medication vial or ampule</a:t>
            </a:r>
          </a:p>
          <a:p>
            <a:pPr marL="457200" indent="-457200">
              <a:lnSpc>
                <a:spcPct val="150000"/>
              </a:lnSpc>
              <a:buFont typeface="+mj-lt"/>
              <a:buAutoNum type="arabicPeriod"/>
            </a:pPr>
            <a:r>
              <a:rPr lang="en-US" sz="2400" dirty="0">
                <a:latin typeface="Baskerville Old Face" pitchFamily="18" charset="0"/>
              </a:rPr>
              <a:t>Disposable gloves</a:t>
            </a:r>
          </a:p>
          <a:p>
            <a:pPr marL="457200" indent="-457200">
              <a:lnSpc>
                <a:spcPct val="150000"/>
              </a:lnSpc>
              <a:buFont typeface="+mj-lt"/>
              <a:buAutoNum type="arabicPeriod"/>
            </a:pPr>
            <a:r>
              <a:rPr lang="en-US" sz="2400" dirty="0">
                <a:latin typeface="Baskerville Old Face" pitchFamily="18" charset="0"/>
              </a:rPr>
              <a:t>Medication administration record</a:t>
            </a:r>
          </a:p>
          <a:p>
            <a:pPr marL="457200" indent="-457200">
              <a:lnSpc>
                <a:spcPct val="150000"/>
              </a:lnSpc>
              <a:buFont typeface="+mj-lt"/>
              <a:buAutoNum type="arabicPeriod"/>
            </a:pPr>
            <a:endParaRPr lang="en-US" sz="2400" dirty="0">
              <a:latin typeface="Baskerville Old Face" pitchFamily="18" charset="0"/>
            </a:endParaRPr>
          </a:p>
        </p:txBody>
      </p:sp>
      <p:pic>
        <p:nvPicPr>
          <p:cNvPr id="7" name="Picture 6"/>
          <p:cNvPicPr>
            <a:picLocks noChangeAspect="1"/>
          </p:cNvPicPr>
          <p:nvPr/>
        </p:nvPicPr>
        <p:blipFill>
          <a:blip r:embed="rId2"/>
          <a:stretch>
            <a:fillRect/>
          </a:stretch>
        </p:blipFill>
        <p:spPr>
          <a:xfrm>
            <a:off x="5945888" y="1591235"/>
            <a:ext cx="5847583" cy="4385687"/>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1" y="1109667"/>
            <a:ext cx="10088127" cy="2308324"/>
          </a:xfrm>
          <a:prstGeom prst="rect">
            <a:avLst/>
          </a:prstGeom>
        </p:spPr>
        <p:txBody>
          <a:bodyPr wrap="square">
            <a:spAutoFit/>
          </a:bodyPr>
          <a:lstStyle/>
          <a:p>
            <a:pPr marL="457200" indent="-457200" algn="just">
              <a:lnSpc>
                <a:spcPct val="150000"/>
              </a:lnSpc>
              <a:buFont typeface="+mj-lt"/>
              <a:buAutoNum type="arabicPeriod"/>
            </a:pPr>
            <a:r>
              <a:rPr lang="en-US" sz="2400" dirty="0">
                <a:solidFill>
                  <a:prstClr val="black"/>
                </a:solidFill>
                <a:latin typeface="Times New Roman" panose="02020603050405020304" pitchFamily="18" charset="0"/>
                <a:ea typeface="Times New Roman" panose="02020603050405020304" pitchFamily="18" charset="0"/>
              </a:rPr>
              <a:t>Acute pain</a:t>
            </a: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Anxiety</a:t>
            </a: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Deficient </a:t>
            </a:r>
            <a:r>
              <a:rPr lang="en-US" sz="2400" dirty="0">
                <a:solidFill>
                  <a:prstClr val="black"/>
                </a:solidFill>
                <a:latin typeface="Times New Roman" panose="02020603050405020304" pitchFamily="18" charset="0"/>
                <a:ea typeface="Times New Roman" panose="02020603050405020304" pitchFamily="18" charset="0"/>
              </a:rPr>
              <a:t>knowledge </a:t>
            </a:r>
            <a:r>
              <a:rPr lang="en-US" sz="2400" dirty="0" smtClean="0">
                <a:solidFill>
                  <a:prstClr val="black"/>
                </a:solidFill>
                <a:latin typeface="Times New Roman" panose="02020603050405020304" pitchFamily="18" charset="0"/>
                <a:ea typeface="Times New Roman" panose="02020603050405020304" pitchFamily="18" charset="0"/>
              </a:rPr>
              <a:t>regarding medication </a:t>
            </a:r>
            <a:r>
              <a:rPr lang="en-US" sz="2400" dirty="0">
                <a:solidFill>
                  <a:prstClr val="black"/>
                </a:solidFill>
                <a:latin typeface="Times New Roman" panose="02020603050405020304" pitchFamily="18" charset="0"/>
                <a:ea typeface="Times New Roman" panose="02020603050405020304" pitchFamily="18" charset="0"/>
              </a:rPr>
              <a:t>administration or </a:t>
            </a:r>
            <a:r>
              <a:rPr lang="en-US" sz="2400" dirty="0" smtClean="0">
                <a:solidFill>
                  <a:prstClr val="black"/>
                </a:solidFill>
                <a:latin typeface="Times New Roman" panose="02020603050405020304" pitchFamily="18" charset="0"/>
                <a:ea typeface="Times New Roman" panose="02020603050405020304" pitchFamily="18" charset="0"/>
              </a:rPr>
              <a:t>drug therapy</a:t>
            </a:r>
            <a:endParaRPr lang="en-US" sz="2400" dirty="0">
              <a:solidFill>
                <a:prstClr val="black"/>
              </a:solidFill>
              <a:latin typeface="Times New Roman" panose="02020603050405020304" pitchFamily="18" charset="0"/>
              <a:ea typeface="Times New Roman" panose="02020603050405020304" pitchFamily="18" charset="0"/>
            </a:endParaRPr>
          </a:p>
          <a:p>
            <a:pPr marL="457200" indent="-457200" algn="just">
              <a:lnSpc>
                <a:spcPct val="150000"/>
              </a:lnSpc>
              <a:buFont typeface="+mj-lt"/>
              <a:buAutoNum type="arabicPeriod"/>
            </a:pPr>
            <a:r>
              <a:rPr lang="en-US" sz="2400" dirty="0" smtClean="0">
                <a:solidFill>
                  <a:prstClr val="black"/>
                </a:solidFill>
                <a:latin typeface="Times New Roman" panose="02020603050405020304" pitchFamily="18" charset="0"/>
                <a:ea typeface="Times New Roman" panose="02020603050405020304" pitchFamily="18" charset="0"/>
              </a:rPr>
              <a:t>Fear</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14</a:t>
            </a:r>
            <a:endParaRPr lang="en-US" dirty="0">
              <a:solidFill>
                <a:prstClr val="black"/>
              </a:solidFill>
            </a:endParaRPr>
          </a:p>
        </p:txBody>
      </p:sp>
      <p:sp>
        <p:nvSpPr>
          <p:cNvPr id="5" name="مستطيل 4"/>
          <p:cNvSpPr/>
          <p:nvPr/>
        </p:nvSpPr>
        <p:spPr>
          <a:xfrm>
            <a:off x="3644153" y="205257"/>
            <a:ext cx="5298141" cy="587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15000"/>
              </a:lnSpc>
              <a:spcAft>
                <a:spcPts val="1000"/>
              </a:spcAft>
            </a:pPr>
            <a:r>
              <a:rPr lang="en-US" sz="2800" b="1" dirty="0" smtClean="0">
                <a:solidFill>
                  <a:schemeClr val="tx1"/>
                </a:solidFill>
                <a:latin typeface="Baskerville Old Face" pitchFamily="18" charset="0"/>
                <a:ea typeface="Calibri"/>
                <a:cs typeface="Arial"/>
              </a:rPr>
              <a:t>Nursing Diagnoses</a:t>
            </a:r>
            <a:endParaRPr lang="en-US" sz="2800" b="1" dirty="0">
              <a:solidFill>
                <a:schemeClr val="tx1"/>
              </a:solidFill>
              <a:latin typeface="Baskerville Old Face" pitchFamily="18" charset="0"/>
              <a:ea typeface="Calibri"/>
              <a:cs typeface="Arial"/>
            </a:endParaRPr>
          </a:p>
        </p:txBody>
      </p:sp>
      <p:pic>
        <p:nvPicPr>
          <p:cNvPr id="6" name="Picture 5"/>
          <p:cNvPicPr>
            <a:picLocks noChangeAspect="1"/>
          </p:cNvPicPr>
          <p:nvPr/>
        </p:nvPicPr>
        <p:blipFill>
          <a:blip r:embed="rId2"/>
          <a:stretch>
            <a:fillRect/>
          </a:stretch>
        </p:blipFill>
        <p:spPr>
          <a:xfrm>
            <a:off x="6293223" y="3026969"/>
            <a:ext cx="4381500" cy="3095625"/>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15</a:t>
            </a:r>
            <a:endParaRPr lang="en-US" dirty="0">
              <a:solidFill>
                <a:prstClr val="black"/>
              </a:solidFill>
            </a:endParaRPr>
          </a:p>
        </p:txBody>
      </p:sp>
      <p:sp>
        <p:nvSpPr>
          <p:cNvPr id="2" name="Rectangle 1"/>
          <p:cNvSpPr/>
          <p:nvPr/>
        </p:nvSpPr>
        <p:spPr>
          <a:xfrm>
            <a:off x="4841631" y="102549"/>
            <a:ext cx="308316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dirty="0" smtClean="0">
                <a:latin typeface="Baskerville Old Face" pitchFamily="18" charset="0"/>
              </a:rPr>
              <a:t>Implementation</a:t>
            </a:r>
            <a:endParaRPr lang="ar-IQ" sz="2800" b="1" dirty="0">
              <a:latin typeface="Baskerville Old Face" pitchFamily="18" charset="0"/>
            </a:endParaRPr>
          </a:p>
        </p:txBody>
      </p:sp>
      <p:sp>
        <p:nvSpPr>
          <p:cNvPr id="5" name="Rectangle 4"/>
          <p:cNvSpPr/>
          <p:nvPr/>
        </p:nvSpPr>
        <p:spPr>
          <a:xfrm>
            <a:off x="574430" y="1109900"/>
            <a:ext cx="11090031" cy="5632311"/>
          </a:xfrm>
          <a:prstGeom prst="rect">
            <a:avLst/>
          </a:prstGeom>
        </p:spPr>
        <p:txBody>
          <a:bodyPr wrap="square">
            <a:spAutoFit/>
          </a:bodyPr>
          <a:lstStyle/>
          <a:p>
            <a:pPr marL="342900" indent="-342900">
              <a:lnSpc>
                <a:spcPct val="150000"/>
              </a:lnSpc>
              <a:buFont typeface="+mj-lt"/>
              <a:buAutoNum type="arabicPeriod"/>
            </a:pPr>
            <a:r>
              <a:rPr lang="en-US" sz="2400" dirty="0">
                <a:latin typeface="Baskerville Old Face" pitchFamily="18" charset="0"/>
              </a:rPr>
              <a:t>Prepare medications for one patient at a time using </a:t>
            </a:r>
            <a:r>
              <a:rPr lang="en-US" sz="2400" dirty="0" smtClean="0">
                <a:latin typeface="Baskerville Old Face" pitchFamily="18" charset="0"/>
              </a:rPr>
              <a:t>aseptic technique.</a:t>
            </a:r>
          </a:p>
          <a:p>
            <a:pPr marL="342900" indent="-342900">
              <a:lnSpc>
                <a:spcPct val="150000"/>
              </a:lnSpc>
              <a:buFont typeface="+mj-lt"/>
              <a:buAutoNum type="arabicPeriod"/>
            </a:pPr>
            <a:r>
              <a:rPr lang="en-US" sz="2400" dirty="0">
                <a:latin typeface="Baskerville Old Face" pitchFamily="18" charset="0"/>
              </a:rPr>
              <a:t>Close room curtain or door</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Identify patient using two identifiers (i.e., name and </a:t>
            </a:r>
            <a:r>
              <a:rPr lang="en-US" sz="2400" dirty="0" smtClean="0">
                <a:latin typeface="Baskerville Old Face" pitchFamily="18" charset="0"/>
              </a:rPr>
              <a:t>birthday or </a:t>
            </a:r>
            <a:r>
              <a:rPr lang="en-US" sz="2400" dirty="0">
                <a:latin typeface="Baskerville Old Face" pitchFamily="18" charset="0"/>
              </a:rPr>
              <a:t>name and account number) according to agency policy</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At patient’s bedside again compare MAR or computer </a:t>
            </a:r>
            <a:r>
              <a:rPr lang="en-US" sz="2400" dirty="0" smtClean="0">
                <a:latin typeface="Baskerville Old Face" pitchFamily="18" charset="0"/>
              </a:rPr>
              <a:t>printout with </a:t>
            </a:r>
            <a:r>
              <a:rPr lang="en-US" sz="2400" dirty="0">
                <a:latin typeface="Baskerville Old Face" pitchFamily="18" charset="0"/>
              </a:rPr>
              <a:t>names of medications on medication labels and </a:t>
            </a:r>
            <a:r>
              <a:rPr lang="en-US" sz="2400" dirty="0" smtClean="0">
                <a:latin typeface="Baskerville Old Face" pitchFamily="18" charset="0"/>
              </a:rPr>
              <a:t>patient name</a:t>
            </a:r>
            <a:r>
              <a:rPr lang="en-US" sz="2400" dirty="0">
                <a:latin typeface="Baskerville Old Face" pitchFamily="18" charset="0"/>
              </a:rPr>
              <a:t>. Ask patient if he or she has allergies</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Discuss purpose of each medication, action, and </a:t>
            </a:r>
            <a:r>
              <a:rPr lang="en-US" sz="2400" dirty="0" smtClean="0">
                <a:latin typeface="Baskerville Old Face" pitchFamily="18" charset="0"/>
              </a:rPr>
              <a:t>possible adverse </a:t>
            </a:r>
            <a:r>
              <a:rPr lang="en-US" sz="2400" dirty="0">
                <a:latin typeface="Baskerville Old Face" pitchFamily="18" charset="0"/>
              </a:rPr>
              <a:t>effects</a:t>
            </a:r>
            <a:r>
              <a:rPr lang="en-US" sz="2400" dirty="0" smtClean="0">
                <a:latin typeface="Baskerville Old Face" pitchFamily="18" charset="0"/>
              </a:rPr>
              <a:t>.</a:t>
            </a:r>
          </a:p>
          <a:p>
            <a:pPr marL="342900" indent="-342900">
              <a:lnSpc>
                <a:spcPct val="150000"/>
              </a:lnSpc>
              <a:buFont typeface="+mj-lt"/>
              <a:buAutoNum type="arabicPeriod"/>
            </a:pPr>
            <a:r>
              <a:rPr lang="en-US" sz="2400" dirty="0">
                <a:latin typeface="Baskerville Old Face" pitchFamily="18" charset="0"/>
              </a:rPr>
              <a:t>Perform hand hygiene and apply clean gloves</a:t>
            </a:r>
            <a:r>
              <a:rPr lang="en-US" sz="2400" dirty="0" smtClean="0">
                <a:latin typeface="Baskerville Old Face" pitchFamily="18" charset="0"/>
              </a:rPr>
              <a:t>.</a:t>
            </a:r>
          </a:p>
          <a:p>
            <a:pPr>
              <a:lnSpc>
                <a:spcPct val="150000"/>
              </a:lnSpc>
            </a:pPr>
            <a:endParaRPr lang="ar-IQ" sz="2400" dirty="0">
              <a:latin typeface="Baskerville Old Face" pitchFamily="18" charset="0"/>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597727" y="72736"/>
            <a:ext cx="7637421" cy="6648739"/>
          </a:xfrm>
          <a:prstGeom prst="rect">
            <a:avLst/>
          </a:prstGeom>
        </p:spPr>
      </p:pic>
      <p:sp>
        <p:nvSpPr>
          <p:cNvPr id="5" name="Slide Number Placeholder 4"/>
          <p:cNvSpPr>
            <a:spLocks noGrp="1"/>
          </p:cNvSpPr>
          <p:nvPr>
            <p:ph type="sldNum" sz="quarter" idx="12"/>
          </p:nvPr>
        </p:nvSpPr>
        <p:spPr/>
        <p:txBody>
          <a:bodyPr/>
          <a:lstStyle/>
          <a:p>
            <a:fld id="{861A0021-A31D-4EAF-ACC3-76B0558D70C5}" type="slidenum">
              <a:rPr lang="en-US" smtClean="0"/>
              <a:t>19</a:t>
            </a:fld>
            <a:endParaRPr lang="en-US"/>
          </a:p>
        </p:txBody>
      </p:sp>
    </p:spTree>
    <p:extLst>
      <p:ext uri="{BB962C8B-B14F-4D97-AF65-F5344CB8AC3E}">
        <p14:creationId xmlns:p14="http://schemas.microsoft.com/office/powerpoint/2010/main" val="565648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02673" y="1149871"/>
            <a:ext cx="4361491" cy="5143500"/>
          </a:xfrm>
          <a:prstGeom prst="rect">
            <a:avLst/>
          </a:prstGeom>
        </p:spPr>
      </p:pic>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978725" y="419006"/>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2</a:t>
            </a:r>
            <a:endParaRPr lang="en-US" dirty="0">
              <a:solidFill>
                <a:prstClr val="black"/>
              </a:solidFill>
            </a:endParaRPr>
          </a:p>
        </p:txBody>
      </p:sp>
      <p:sp>
        <p:nvSpPr>
          <p:cNvPr id="5" name="مستطيل 4"/>
          <p:cNvSpPr/>
          <p:nvPr/>
        </p:nvSpPr>
        <p:spPr>
          <a:xfrm>
            <a:off x="3020263" y="225131"/>
            <a:ext cx="4284546" cy="101566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50000"/>
              </a:lnSpc>
              <a:spcAft>
                <a:spcPts val="1000"/>
              </a:spcAft>
            </a:pPr>
            <a:r>
              <a:rPr lang="en-US" sz="4000" b="1" dirty="0">
                <a:solidFill>
                  <a:srgbClr val="FF0000"/>
                </a:solidFill>
                <a:latin typeface="Baskerville Old Face" pitchFamily="18" charset="0"/>
                <a:ea typeface="Calibri"/>
                <a:cs typeface="+mj-cs"/>
              </a:rPr>
              <a:t>Introduction</a:t>
            </a:r>
          </a:p>
        </p:txBody>
      </p:sp>
      <p:sp>
        <p:nvSpPr>
          <p:cNvPr id="6" name="Rectangle 5"/>
          <p:cNvSpPr/>
          <p:nvPr/>
        </p:nvSpPr>
        <p:spPr>
          <a:xfrm>
            <a:off x="160103" y="1425002"/>
            <a:ext cx="8197864" cy="5170646"/>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sz="3200" dirty="0">
                <a:latin typeface="Baskerville Old Face" pitchFamily="18" charset="0"/>
              </a:rPr>
              <a:t>An intramuscular (I.M) injection is a procedure used to insert </a:t>
            </a:r>
            <a:r>
              <a:rPr lang="en-US" sz="3200" dirty="0" smtClean="0">
                <a:latin typeface="Baskerville Old Face" pitchFamily="18" charset="0"/>
              </a:rPr>
              <a:t>(Drugs or Vaccines)into </a:t>
            </a:r>
            <a:r>
              <a:rPr lang="en-US" sz="3200" dirty="0">
                <a:latin typeface="Baskerville Old Face" pitchFamily="18" charset="0"/>
              </a:rPr>
              <a:t>the muscle </a:t>
            </a:r>
            <a:r>
              <a:rPr lang="en-US" sz="3200" dirty="0" smtClean="0">
                <a:latin typeface="Baskerville Old Face" pitchFamily="18" charset="0"/>
              </a:rPr>
              <a:t>tissue.</a:t>
            </a:r>
          </a:p>
          <a:p>
            <a:pPr marL="342900" indent="-342900">
              <a:lnSpc>
                <a:spcPct val="150000"/>
              </a:lnSpc>
              <a:buFont typeface="Wingdings" panose="05000000000000000000" pitchFamily="2" charset="2"/>
              <a:buChar char="ü"/>
            </a:pPr>
            <a:r>
              <a:rPr lang="en-US" sz="3200" dirty="0" smtClean="0">
                <a:latin typeface="Baskerville Old Face" pitchFamily="18" charset="0"/>
              </a:rPr>
              <a:t>There </a:t>
            </a:r>
            <a:r>
              <a:rPr lang="en-US" sz="3200" dirty="0">
                <a:latin typeface="Baskerville Old Face" pitchFamily="18" charset="0"/>
              </a:rPr>
              <a:t>is an adequate supply of blood. This facilitates fast absorption, which can lead to better </a:t>
            </a:r>
            <a:r>
              <a:rPr lang="en-US" sz="3200" dirty="0" smtClean="0">
                <a:latin typeface="Baskerville Old Face" pitchFamily="18" charset="0"/>
              </a:rPr>
              <a:t>effect. </a:t>
            </a:r>
          </a:p>
          <a:p>
            <a:pPr>
              <a:lnSpc>
                <a:spcPct val="150000"/>
              </a:lnSpc>
            </a:pPr>
            <a:endParaRPr lang="ar-IQ" sz="2800" dirty="0">
              <a:latin typeface="Baskerville Old Face" pitchFamily="18" charset="0"/>
            </a:endParaRPr>
          </a:p>
        </p:txBody>
      </p:sp>
    </p:spTree>
    <p:extLst>
      <p:ext uri="{BB962C8B-B14F-4D97-AF65-F5344CB8AC3E}">
        <p14:creationId xmlns:p14="http://schemas.microsoft.com/office/powerpoint/2010/main" val="383365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18</a:t>
            </a:r>
            <a:endParaRPr lang="en-US" dirty="0">
              <a:solidFill>
                <a:prstClr val="black"/>
              </a:solidFill>
            </a:endParaRPr>
          </a:p>
        </p:txBody>
      </p:sp>
      <p:sp>
        <p:nvSpPr>
          <p:cNvPr id="5" name="Rectangle 4"/>
          <p:cNvSpPr/>
          <p:nvPr/>
        </p:nvSpPr>
        <p:spPr>
          <a:xfrm>
            <a:off x="492370" y="1082427"/>
            <a:ext cx="10949354" cy="1754326"/>
          </a:xfrm>
          <a:prstGeom prst="rect">
            <a:avLst/>
          </a:prstGeom>
        </p:spPr>
        <p:txBody>
          <a:bodyPr wrap="square">
            <a:spAutoFit/>
          </a:bodyPr>
          <a:lstStyle/>
          <a:p>
            <a:pPr>
              <a:lnSpc>
                <a:spcPct val="150000"/>
              </a:lnSpc>
            </a:pPr>
            <a:r>
              <a:rPr lang="en-US" sz="2400" dirty="0" smtClean="0">
                <a:latin typeface="Baskerville Old Face" pitchFamily="18" charset="0"/>
              </a:rPr>
              <a:t>13. </a:t>
            </a:r>
            <a:r>
              <a:rPr lang="en-US" sz="2400" dirty="0">
                <a:latin typeface="Baskerville Old Face" pitchFamily="18" charset="0"/>
              </a:rPr>
              <a:t>Discard uncapped needle or needle enclosed in safety shield and attached syringe into puncture- and leak-proof receptacle. </a:t>
            </a:r>
          </a:p>
          <a:p>
            <a:pPr>
              <a:lnSpc>
                <a:spcPct val="150000"/>
              </a:lnSpc>
            </a:pPr>
            <a:r>
              <a:rPr lang="en-US" sz="2400" dirty="0" smtClean="0">
                <a:latin typeface="Baskerville Old Face" pitchFamily="18" charset="0"/>
              </a:rPr>
              <a:t>14. </a:t>
            </a:r>
            <a:r>
              <a:rPr lang="en-US" sz="2400" dirty="0">
                <a:latin typeface="Baskerville Old Face" pitchFamily="18" charset="0"/>
              </a:rPr>
              <a:t>Remove gloves and perform hand hygiene.</a:t>
            </a:r>
          </a:p>
        </p:txBody>
      </p:sp>
      <p:pic>
        <p:nvPicPr>
          <p:cNvPr id="6" name="Picture 5"/>
          <p:cNvPicPr>
            <a:picLocks noChangeAspect="1"/>
          </p:cNvPicPr>
          <p:nvPr/>
        </p:nvPicPr>
        <p:blipFill>
          <a:blip r:embed="rId2"/>
          <a:stretch>
            <a:fillRect/>
          </a:stretch>
        </p:blipFill>
        <p:spPr>
          <a:xfrm>
            <a:off x="304799" y="3257890"/>
            <a:ext cx="3810000" cy="2871938"/>
          </a:xfrm>
          <a:prstGeom prst="rect">
            <a:avLst/>
          </a:prstGeom>
        </p:spPr>
      </p:pic>
      <p:pic>
        <p:nvPicPr>
          <p:cNvPr id="7" name="Picture 6"/>
          <p:cNvPicPr>
            <a:picLocks noChangeAspect="1"/>
          </p:cNvPicPr>
          <p:nvPr/>
        </p:nvPicPr>
        <p:blipFill>
          <a:blip r:embed="rId3"/>
          <a:stretch>
            <a:fillRect/>
          </a:stretch>
        </p:blipFill>
        <p:spPr>
          <a:xfrm>
            <a:off x="4114799" y="3257889"/>
            <a:ext cx="4503287" cy="3002191"/>
          </a:xfrm>
          <a:prstGeom prst="rect">
            <a:avLst/>
          </a:prstGeom>
        </p:spPr>
      </p:pic>
      <p:pic>
        <p:nvPicPr>
          <p:cNvPr id="8" name="Picture 7"/>
          <p:cNvPicPr>
            <a:picLocks noChangeAspect="1"/>
          </p:cNvPicPr>
          <p:nvPr/>
        </p:nvPicPr>
        <p:blipFill>
          <a:blip r:embed="rId4"/>
          <a:stretch>
            <a:fillRect/>
          </a:stretch>
        </p:blipFill>
        <p:spPr>
          <a:xfrm>
            <a:off x="8630326" y="2491084"/>
            <a:ext cx="2941392" cy="3802287"/>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4473819" y="2528666"/>
            <a:ext cx="2437970" cy="769441"/>
          </a:xfrm>
          <a:prstGeom prst="rect">
            <a:avLst/>
          </a:prstGeom>
        </p:spPr>
        <p:txBody>
          <a:bodyPr wrap="square">
            <a:spAutoFit/>
          </a:bodyPr>
          <a:lstStyle/>
          <a:p>
            <a:pPr algn="ctr"/>
            <a:endParaRPr lang="en-US" sz="4400" b="1"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19</a:t>
            </a:r>
            <a:endParaRPr lang="en-US" dirty="0">
              <a:solidFill>
                <a:prstClr val="black"/>
              </a:solidFill>
            </a:endParaRPr>
          </a:p>
        </p:txBody>
      </p:sp>
      <p:pic>
        <p:nvPicPr>
          <p:cNvPr id="5" name="Picture 4"/>
          <p:cNvPicPr>
            <a:picLocks noChangeAspect="1"/>
          </p:cNvPicPr>
          <p:nvPr/>
        </p:nvPicPr>
        <p:blipFill>
          <a:blip r:embed="rId2"/>
          <a:stretch>
            <a:fillRect/>
          </a:stretch>
        </p:blipFill>
        <p:spPr>
          <a:xfrm>
            <a:off x="2339163" y="1109667"/>
            <a:ext cx="6978059" cy="4884641"/>
          </a:xfrm>
          <a:prstGeom prst="rect">
            <a:avLst/>
          </a:prstGeom>
        </p:spPr>
      </p:pic>
    </p:spTree>
    <p:extLst>
      <p:ext uri="{BB962C8B-B14F-4D97-AF65-F5344CB8AC3E}">
        <p14:creationId xmlns:p14="http://schemas.microsoft.com/office/powerpoint/2010/main" val="84674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65901" y="332048"/>
            <a:ext cx="5613763" cy="5843588"/>
          </a:xfrm>
          <a:prstGeom prst="rect">
            <a:avLst/>
          </a:prstGeom>
        </p:spPr>
      </p:pic>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3</a:t>
            </a:r>
            <a:endParaRPr lang="en-US" dirty="0">
              <a:solidFill>
                <a:prstClr val="black"/>
              </a:solidFill>
            </a:endParaRPr>
          </a:p>
        </p:txBody>
      </p:sp>
      <p:sp>
        <p:nvSpPr>
          <p:cNvPr id="6" name="مستطيل 5"/>
          <p:cNvSpPr/>
          <p:nvPr/>
        </p:nvSpPr>
        <p:spPr>
          <a:xfrm>
            <a:off x="304800" y="443875"/>
            <a:ext cx="11514667" cy="579967"/>
          </a:xfrm>
          <a:prstGeom prst="rect">
            <a:avLst/>
          </a:prstGeom>
        </p:spPr>
        <p:txBody>
          <a:bodyPr wrap="square">
            <a:spAutoFit/>
          </a:bodyPr>
          <a:lstStyle/>
          <a:p>
            <a:pPr algn="just">
              <a:lnSpc>
                <a:spcPct val="150000"/>
              </a:lnSpc>
              <a:spcAft>
                <a:spcPts val="1000"/>
              </a:spcAft>
            </a:pPr>
            <a:endParaRPr lang="en-US" sz="2400" b="1" dirty="0">
              <a:latin typeface="Times New Roman"/>
              <a:ea typeface="Calibri"/>
              <a:cs typeface="Arial"/>
            </a:endParaRPr>
          </a:p>
        </p:txBody>
      </p:sp>
      <p:sp>
        <p:nvSpPr>
          <p:cNvPr id="5" name="Rectangle 4"/>
          <p:cNvSpPr/>
          <p:nvPr/>
        </p:nvSpPr>
        <p:spPr>
          <a:xfrm>
            <a:off x="141498" y="443875"/>
            <a:ext cx="7010401" cy="5632311"/>
          </a:xfrm>
          <a:prstGeom prst="rect">
            <a:avLst/>
          </a:prstGeom>
        </p:spPr>
        <p:txBody>
          <a:bodyPr wrap="square">
            <a:spAutoFit/>
          </a:bodyPr>
          <a:lstStyle/>
          <a:p>
            <a:endParaRPr lang="en-US" sz="2400" dirty="0">
              <a:latin typeface="Baskerville Old Face" pitchFamily="18" charset="0"/>
            </a:endParaRPr>
          </a:p>
          <a:p>
            <a:pPr marL="342900" indent="-342900">
              <a:buFont typeface="Wingdings" pitchFamily="2" charset="2"/>
              <a:buChar char="Ø"/>
            </a:pPr>
            <a:r>
              <a:rPr lang="en-US" sz="2400" dirty="0">
                <a:latin typeface="Baskerville Old Face" pitchFamily="18" charset="0"/>
              </a:rPr>
              <a:t> </a:t>
            </a:r>
            <a:r>
              <a:rPr lang="en-US" sz="3200" dirty="0">
                <a:latin typeface="Baskerville Old Face" pitchFamily="18" charset="0"/>
              </a:rPr>
              <a:t>The speed of absorption is </a:t>
            </a:r>
            <a:r>
              <a:rPr lang="en-US" sz="3200" dirty="0">
                <a:solidFill>
                  <a:srgbClr val="0070C0"/>
                </a:solidFill>
                <a:latin typeface="Baskerville Old Face" pitchFamily="18" charset="0"/>
              </a:rPr>
              <a:t>faster for intramuscular injection </a:t>
            </a:r>
            <a:r>
              <a:rPr lang="en-US" sz="3200" dirty="0">
                <a:latin typeface="Baskerville Old Face" pitchFamily="18" charset="0"/>
              </a:rPr>
              <a:t>compared to subcutaneous injection. </a:t>
            </a:r>
            <a:r>
              <a:rPr lang="en-US" sz="3200" b="1" dirty="0" smtClean="0">
                <a:solidFill>
                  <a:srgbClr val="FF0000"/>
                </a:solidFill>
                <a:latin typeface="Baskerville Old Face" pitchFamily="18" charset="0"/>
              </a:rPr>
              <a:t>because </a:t>
            </a:r>
            <a:r>
              <a:rPr lang="en-US" sz="3200" b="1" dirty="0">
                <a:solidFill>
                  <a:srgbClr val="FF0000"/>
                </a:solidFill>
                <a:latin typeface="Baskerville Old Face" pitchFamily="18" charset="0"/>
              </a:rPr>
              <a:t>the muscle tissue has a greater blood supply than the area just under the skin.</a:t>
            </a:r>
          </a:p>
          <a:p>
            <a:r>
              <a:rPr lang="en-US" sz="3200" b="1" dirty="0">
                <a:solidFill>
                  <a:srgbClr val="FF0000"/>
                </a:solidFill>
                <a:latin typeface="Baskerville Old Face" pitchFamily="18" charset="0"/>
              </a:rPr>
              <a:t> </a:t>
            </a:r>
          </a:p>
          <a:p>
            <a:pPr marL="342900" indent="-342900">
              <a:buFont typeface="Wingdings" pitchFamily="2" charset="2"/>
              <a:buChar char="Ø"/>
            </a:pPr>
            <a:r>
              <a:rPr lang="en-US" sz="3200" dirty="0">
                <a:latin typeface="Baskerville Old Face" pitchFamily="18" charset="0"/>
              </a:rPr>
              <a:t>Intramuscular injections should be </a:t>
            </a:r>
            <a:r>
              <a:rPr lang="en-US" sz="3200" dirty="0" smtClean="0">
                <a:latin typeface="Baskerville Old Face" pitchFamily="18" charset="0"/>
              </a:rPr>
              <a:t>administered </a:t>
            </a:r>
            <a:r>
              <a:rPr lang="en-US" sz="3200" dirty="0">
                <a:solidFill>
                  <a:srgbClr val="FF0000"/>
                </a:solidFill>
                <a:latin typeface="Baskerville Old Face" pitchFamily="18" charset="0"/>
              </a:rPr>
              <a:t>90 degree angle as possible.</a:t>
            </a:r>
          </a:p>
          <a:p>
            <a:endParaRPr lang="en-US" sz="2400" dirty="0">
              <a:latin typeface="Baskerville Old Face" pitchFamily="18" charset="0"/>
            </a:endParaRPr>
          </a:p>
          <a:p>
            <a:r>
              <a:rPr lang="en-US" sz="2400" dirty="0">
                <a:latin typeface="Baskerville Old Face" pitchFamily="18" charset="0"/>
              </a:rPr>
              <a:t>	</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5</a:t>
            </a:r>
            <a:endParaRPr lang="en-US" dirty="0">
              <a:solidFill>
                <a:prstClr val="black"/>
              </a:solidFill>
            </a:endParaRPr>
          </a:p>
        </p:txBody>
      </p:sp>
      <p:sp>
        <p:nvSpPr>
          <p:cNvPr id="5" name="Rectangle 4"/>
          <p:cNvSpPr/>
          <p:nvPr/>
        </p:nvSpPr>
        <p:spPr>
          <a:xfrm>
            <a:off x="3025332" y="271376"/>
            <a:ext cx="698006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3600" dirty="0">
                <a:ln w="0"/>
                <a:solidFill>
                  <a:srgbClr val="FF0000"/>
                </a:solidFill>
                <a:effectLst>
                  <a:outerShdw blurRad="38100" dist="19050" dir="2700000" algn="tl" rotWithShape="0">
                    <a:schemeClr val="dk1">
                      <a:alpha val="40000"/>
                    </a:schemeClr>
                  </a:outerShdw>
                </a:effectLst>
                <a:latin typeface="Baskerville Old Face" pitchFamily="18" charset="0"/>
              </a:rPr>
              <a:t>Sites of intramuscular injection</a:t>
            </a:r>
            <a:endParaRPr lang="ar-IQ" sz="3600" dirty="0">
              <a:ln w="0"/>
              <a:solidFill>
                <a:srgbClr val="FF0000"/>
              </a:solidFill>
              <a:effectLst>
                <a:outerShdw blurRad="38100" dist="19050" dir="2700000" algn="tl" rotWithShape="0">
                  <a:schemeClr val="dk1">
                    <a:alpha val="40000"/>
                  </a:schemeClr>
                </a:outerShdw>
              </a:effectLst>
              <a:latin typeface="Baskerville Old Face"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4799" y="1033153"/>
            <a:ext cx="11629462" cy="5713122"/>
          </a:xfrm>
          <a:prstGeom prst="rect">
            <a:avLst/>
          </a:prstGeom>
        </p:spPr>
      </p:pic>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6496493" y="155743"/>
            <a:ext cx="5589401" cy="6322294"/>
          </a:xfrm>
          <a:prstGeom prst="rect">
            <a:avLst/>
          </a:prstGeom>
        </p:spPr>
      </p:pic>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sp>
        <p:nvSpPr>
          <p:cNvPr id="3" name="Rectangle 2"/>
          <p:cNvSpPr/>
          <p:nvPr/>
        </p:nvSpPr>
        <p:spPr>
          <a:xfrm>
            <a:off x="432936" y="511760"/>
            <a:ext cx="526366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err="1">
                <a:solidFill>
                  <a:srgbClr val="FF0000"/>
                </a:solidFill>
                <a:latin typeface="Baskerville Old Face" pitchFamily="18" charset="0"/>
              </a:rPr>
              <a:t>Vastus</a:t>
            </a:r>
            <a:r>
              <a:rPr lang="en-US" sz="3600" b="1" dirty="0">
                <a:solidFill>
                  <a:srgbClr val="FF0000"/>
                </a:solidFill>
                <a:latin typeface="Baskerville Old Face" pitchFamily="18" charset="0"/>
              </a:rPr>
              <a:t> </a:t>
            </a:r>
            <a:r>
              <a:rPr lang="en-US" sz="3600" b="1" dirty="0" err="1">
                <a:solidFill>
                  <a:srgbClr val="FF0000"/>
                </a:solidFill>
                <a:latin typeface="Baskerville Old Face" pitchFamily="18" charset="0"/>
              </a:rPr>
              <a:t>lateralis</a:t>
            </a:r>
            <a:r>
              <a:rPr lang="en-US" sz="3600" b="1" dirty="0">
                <a:solidFill>
                  <a:srgbClr val="FF0000"/>
                </a:solidFill>
                <a:latin typeface="Baskerville Old Face" pitchFamily="18" charset="0"/>
              </a:rPr>
              <a:t> muscle</a:t>
            </a:r>
            <a:endParaRPr lang="ar-IQ" sz="3600" b="1" dirty="0">
              <a:solidFill>
                <a:srgbClr val="FF0000"/>
              </a:solidFill>
              <a:latin typeface="Baskerville Old Face" pitchFamily="18" charset="0"/>
            </a:endParaRPr>
          </a:p>
        </p:txBody>
      </p:sp>
      <p:sp>
        <p:nvSpPr>
          <p:cNvPr id="6" name="Rectangle 5"/>
          <p:cNvSpPr/>
          <p:nvPr/>
        </p:nvSpPr>
        <p:spPr>
          <a:xfrm>
            <a:off x="187841" y="1344122"/>
            <a:ext cx="7074196" cy="4031873"/>
          </a:xfrm>
          <a:prstGeom prst="rect">
            <a:avLst/>
          </a:prstGeom>
        </p:spPr>
        <p:txBody>
          <a:bodyPr wrap="square">
            <a:spAutoFit/>
          </a:bodyPr>
          <a:lstStyle/>
          <a:p>
            <a:pPr marL="342900" indent="-342900">
              <a:buFont typeface="Wingdings" pitchFamily="2" charset="2"/>
              <a:buChar char="Ø"/>
            </a:pPr>
            <a:r>
              <a:rPr lang="en-US" sz="3200" dirty="0">
                <a:latin typeface="Baskerville Old Face" pitchFamily="18" charset="0"/>
              </a:rPr>
              <a:t>The muscle is thick and well developed.</a:t>
            </a:r>
          </a:p>
          <a:p>
            <a:endParaRPr lang="en-US" sz="3200" dirty="0">
              <a:latin typeface="Baskerville Old Face" pitchFamily="18" charset="0"/>
            </a:endParaRPr>
          </a:p>
          <a:p>
            <a:pPr marL="342900" indent="-342900">
              <a:buFont typeface="Wingdings" pitchFamily="2" charset="2"/>
              <a:buChar char="Ø"/>
            </a:pPr>
            <a:r>
              <a:rPr lang="en-US" sz="3200" dirty="0">
                <a:latin typeface="Baskerville Old Face" pitchFamily="18" charset="0"/>
              </a:rPr>
              <a:t>Used in adult and is preferred site for administration of </a:t>
            </a:r>
            <a:r>
              <a:rPr lang="en-US" sz="3200" dirty="0" err="1" smtClean="0">
                <a:latin typeface="Baskerville Old Face" pitchFamily="18" charset="0"/>
              </a:rPr>
              <a:t>biologicals</a:t>
            </a:r>
            <a:r>
              <a:rPr lang="en-US" sz="3200" dirty="0" smtClean="0">
                <a:latin typeface="Baskerville Old Face" pitchFamily="18" charset="0"/>
              </a:rPr>
              <a:t> (immunizations</a:t>
            </a:r>
            <a:r>
              <a:rPr lang="en-US" sz="3200" dirty="0">
                <a:latin typeface="Baskerville Old Face" pitchFamily="18" charset="0"/>
              </a:rPr>
              <a:t>) to infant.</a:t>
            </a:r>
          </a:p>
          <a:p>
            <a:endParaRPr lang="en-US" sz="3200" dirty="0">
              <a:latin typeface="Baskerville Old Face" pitchFamily="18" charset="0"/>
            </a:endParaRPr>
          </a:p>
          <a:p>
            <a:pPr marL="342900" indent="-342900">
              <a:buFont typeface="Wingdings" pitchFamily="2" charset="2"/>
              <a:buChar char="Ø"/>
            </a:pPr>
            <a:r>
              <a:rPr lang="en-US" sz="3200" dirty="0">
                <a:latin typeface="Baskerville Old Face" pitchFamily="18" charset="0"/>
              </a:rPr>
              <a:t>The middle third  of the muscle is the suggested site for injection. </a:t>
            </a: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2" name="Rectangle 1">
            <a:extLst>
              <a:ext uri="{FF2B5EF4-FFF2-40B4-BE49-F238E27FC236}">
                <a16:creationId xmlns:a16="http://schemas.microsoft.com/office/drawing/2014/main" id="{470BEDE2-834B-4054-A0CF-92E47AC422C5}"/>
              </a:ext>
            </a:extLst>
          </p:cNvPr>
          <p:cNvSpPr/>
          <p:nvPr/>
        </p:nvSpPr>
        <p:spPr>
          <a:xfrm>
            <a:off x="1072243" y="697791"/>
            <a:ext cx="6053855" cy="823752"/>
          </a:xfrm>
          <a:prstGeom prst="rect">
            <a:avLst/>
          </a:prstGeom>
        </p:spPr>
        <p:txBody>
          <a:bodyPr wrap="square">
            <a:spAutoFit/>
          </a:bodyPr>
          <a:lstStyle/>
          <a:p>
            <a:pPr algn="just">
              <a:lnSpc>
                <a:spcPct val="150000"/>
              </a:lnSpc>
            </a:pPr>
            <a:r>
              <a:rPr lang="en-US" sz="3600" i="1" dirty="0">
                <a:solidFill>
                  <a:prstClr val="black"/>
                </a:solidFill>
                <a:latin typeface="Times New Roman" panose="02020603050405020304" pitchFamily="18" charset="0"/>
                <a:ea typeface="Times New Roman" panose="02020603050405020304" pitchFamily="18" charset="0"/>
              </a:rPr>
              <a:t> </a:t>
            </a:r>
            <a:endParaRPr lang="en-US" sz="36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6</a:t>
            </a:r>
            <a:endParaRPr lang="en-US" dirty="0">
              <a:solidFill>
                <a:prstClr val="black"/>
              </a:solidFill>
            </a:endParaRPr>
          </a:p>
        </p:txBody>
      </p:sp>
      <p:pic>
        <p:nvPicPr>
          <p:cNvPr id="7" name="Picture 6"/>
          <p:cNvPicPr>
            <a:picLocks noChangeAspect="1"/>
          </p:cNvPicPr>
          <p:nvPr/>
        </p:nvPicPr>
        <p:blipFill>
          <a:blip r:embed="rId2"/>
          <a:stretch>
            <a:fillRect/>
          </a:stretch>
        </p:blipFill>
        <p:spPr>
          <a:xfrm>
            <a:off x="1818168" y="241430"/>
            <a:ext cx="7956698" cy="5967524"/>
          </a:xfrm>
          <a:prstGeom prst="rect">
            <a:avLst/>
          </a:prstGeom>
        </p:spPr>
      </p:pic>
    </p:spTree>
    <p:extLst>
      <p:ext uri="{BB962C8B-B14F-4D97-AF65-F5344CB8AC3E}">
        <p14:creationId xmlns:p14="http://schemas.microsoft.com/office/powerpoint/2010/main" val="372289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2" name="Rectangle 1"/>
          <p:cNvSpPr/>
          <p:nvPr/>
        </p:nvSpPr>
        <p:spPr>
          <a:xfrm>
            <a:off x="2802578" y="217284"/>
            <a:ext cx="773882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a:latin typeface="Baskerville Old Face" pitchFamily="18" charset="0"/>
              </a:rPr>
              <a:t>Deltoid muscle</a:t>
            </a:r>
            <a:endParaRPr lang="ar-IQ" sz="3600" b="1" dirty="0">
              <a:latin typeface="Baskerville Old Face" pitchFamily="18" charset="0"/>
            </a:endParaRPr>
          </a:p>
        </p:txBody>
      </p:sp>
      <p:sp>
        <p:nvSpPr>
          <p:cNvPr id="5" name="Rectangle 4"/>
          <p:cNvSpPr/>
          <p:nvPr/>
        </p:nvSpPr>
        <p:spPr>
          <a:xfrm>
            <a:off x="570755" y="1058670"/>
            <a:ext cx="5830045" cy="830997"/>
          </a:xfrm>
          <a:prstGeom prst="rect">
            <a:avLst/>
          </a:prstGeom>
        </p:spPr>
        <p:txBody>
          <a:bodyPr wrap="square">
            <a:spAutoFit/>
          </a:bodyPr>
          <a:lstStyle/>
          <a:p>
            <a:endParaRPr lang="en-US" sz="2400" dirty="0">
              <a:latin typeface="Baskerville Old Face" pitchFamily="18" charset="0"/>
            </a:endParaRPr>
          </a:p>
          <a:p>
            <a:endParaRPr lang="en-US" sz="2400" dirty="0">
              <a:latin typeface="Baskerville Old Face" pitchFamily="18" charset="0"/>
            </a:endParaRPr>
          </a:p>
        </p:txBody>
      </p:sp>
      <p:sp>
        <p:nvSpPr>
          <p:cNvPr id="7" name="Rectangle 6"/>
          <p:cNvSpPr/>
          <p:nvPr/>
        </p:nvSpPr>
        <p:spPr>
          <a:xfrm>
            <a:off x="304799" y="1598298"/>
            <a:ext cx="7022275" cy="3046988"/>
          </a:xfrm>
          <a:prstGeom prst="rect">
            <a:avLst/>
          </a:prstGeom>
        </p:spPr>
        <p:txBody>
          <a:bodyPr wrap="square">
            <a:spAutoFit/>
          </a:bodyPr>
          <a:lstStyle/>
          <a:p>
            <a:pPr marL="514350" indent="-514350">
              <a:buFont typeface="Wingdings" panose="05000000000000000000" pitchFamily="2" charset="2"/>
              <a:buChar char="v"/>
            </a:pPr>
            <a:r>
              <a:rPr lang="en-US" sz="3200" dirty="0">
                <a:solidFill>
                  <a:schemeClr val="accent5">
                    <a:lumMod val="75000"/>
                  </a:schemeClr>
                </a:solidFill>
              </a:rPr>
              <a:t>The injection site is in the center of the triangle, about </a:t>
            </a:r>
            <a:r>
              <a:rPr lang="en-US" sz="3200" dirty="0" smtClean="0">
                <a:solidFill>
                  <a:schemeClr val="accent5">
                    <a:lumMod val="75000"/>
                  </a:schemeClr>
                </a:solidFill>
              </a:rPr>
              <a:t>3 to </a:t>
            </a:r>
            <a:r>
              <a:rPr lang="en-US" sz="3200" dirty="0">
                <a:solidFill>
                  <a:schemeClr val="accent5">
                    <a:lumMod val="75000"/>
                  </a:schemeClr>
                </a:solidFill>
              </a:rPr>
              <a:t>5 cm below the acromion process</a:t>
            </a:r>
            <a:r>
              <a:rPr lang="en-US" sz="3200" dirty="0" smtClean="0">
                <a:solidFill>
                  <a:schemeClr val="accent5">
                    <a:lumMod val="75000"/>
                  </a:schemeClr>
                </a:solidFill>
              </a:rPr>
              <a:t>.</a:t>
            </a:r>
            <a:endParaRPr lang="en-US" sz="3200" dirty="0">
              <a:solidFill>
                <a:schemeClr val="accent5">
                  <a:lumMod val="75000"/>
                </a:schemeClr>
              </a:solidFill>
            </a:endParaRPr>
          </a:p>
          <a:p>
            <a:pPr marL="514350" indent="-514350">
              <a:buFont typeface="Wingdings" panose="05000000000000000000" pitchFamily="2" charset="2"/>
              <a:buChar char="v"/>
            </a:pPr>
            <a:r>
              <a:rPr lang="en-US" sz="3200" dirty="0">
                <a:solidFill>
                  <a:schemeClr val="accent5">
                    <a:lumMod val="75000"/>
                  </a:schemeClr>
                </a:solidFill>
              </a:rPr>
              <a:t> </a:t>
            </a:r>
            <a:r>
              <a:rPr lang="en-US" sz="3200" dirty="0">
                <a:solidFill>
                  <a:srgbClr val="FF0000"/>
                </a:solidFill>
              </a:rPr>
              <a:t>This site has a potential for injury because the axillary nerve </a:t>
            </a:r>
            <a:r>
              <a:rPr lang="en-US" sz="3200" dirty="0" smtClean="0">
                <a:solidFill>
                  <a:srgbClr val="FF0000"/>
                </a:solidFill>
              </a:rPr>
              <a:t>lies </a:t>
            </a:r>
            <a:r>
              <a:rPr lang="en-US" sz="3200" dirty="0">
                <a:solidFill>
                  <a:srgbClr val="FF0000"/>
                </a:solidFill>
              </a:rPr>
              <a:t>beneath the deltoid</a:t>
            </a:r>
            <a:endParaRPr lang="ar-IQ" sz="3200" dirty="0">
              <a:solidFill>
                <a:srgbClr val="FF0000"/>
              </a:solidFill>
            </a:endParaRPr>
          </a:p>
        </p:txBody>
      </p:sp>
      <p:pic>
        <p:nvPicPr>
          <p:cNvPr id="13" name="Picture 12"/>
          <p:cNvPicPr>
            <a:picLocks noChangeAspect="1"/>
          </p:cNvPicPr>
          <p:nvPr/>
        </p:nvPicPr>
        <p:blipFill>
          <a:blip r:embed="rId2"/>
          <a:stretch>
            <a:fillRect/>
          </a:stretch>
        </p:blipFill>
        <p:spPr>
          <a:xfrm>
            <a:off x="7046843" y="969596"/>
            <a:ext cx="5019675" cy="5248275"/>
          </a:xfrm>
          <a:prstGeom prst="rect">
            <a:avLst/>
          </a:prstGeom>
        </p:spPr>
      </p:pic>
    </p:spTree>
    <p:extLst>
      <p:ext uri="{BB962C8B-B14F-4D97-AF65-F5344CB8AC3E}">
        <p14:creationId xmlns:p14="http://schemas.microsoft.com/office/powerpoint/2010/main" val="20342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129960" y="1058670"/>
            <a:ext cx="5297573" cy="5136325"/>
          </a:xfrm>
          <a:prstGeom prst="rect">
            <a:avLst/>
          </a:prstGeom>
        </p:spPr>
      </p:pic>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2" name="Rectangle 1"/>
          <p:cNvSpPr/>
          <p:nvPr/>
        </p:nvSpPr>
        <p:spPr>
          <a:xfrm>
            <a:off x="2802578" y="217284"/>
            <a:ext cx="773882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a:latin typeface="Baskerville Old Face" pitchFamily="18" charset="0"/>
              </a:rPr>
              <a:t>Deltoid muscle</a:t>
            </a:r>
            <a:endParaRPr lang="ar-IQ" sz="3600" b="1" dirty="0">
              <a:latin typeface="Baskerville Old Face" pitchFamily="18" charset="0"/>
            </a:endParaRPr>
          </a:p>
        </p:txBody>
      </p:sp>
      <p:sp>
        <p:nvSpPr>
          <p:cNvPr id="5" name="Rectangle 4"/>
          <p:cNvSpPr/>
          <p:nvPr/>
        </p:nvSpPr>
        <p:spPr>
          <a:xfrm>
            <a:off x="570755" y="1058670"/>
            <a:ext cx="5830045" cy="830997"/>
          </a:xfrm>
          <a:prstGeom prst="rect">
            <a:avLst/>
          </a:prstGeom>
        </p:spPr>
        <p:txBody>
          <a:bodyPr wrap="square">
            <a:spAutoFit/>
          </a:bodyPr>
          <a:lstStyle/>
          <a:p>
            <a:endParaRPr lang="en-US" sz="2400" dirty="0">
              <a:latin typeface="Baskerville Old Face" pitchFamily="18" charset="0"/>
            </a:endParaRPr>
          </a:p>
          <a:p>
            <a:endParaRPr lang="en-US" sz="2400" dirty="0">
              <a:latin typeface="Baskerville Old Face" pitchFamily="18" charset="0"/>
            </a:endParaRPr>
          </a:p>
        </p:txBody>
      </p:sp>
      <p:sp>
        <p:nvSpPr>
          <p:cNvPr id="14" name="Rectangle 13"/>
          <p:cNvSpPr/>
          <p:nvPr/>
        </p:nvSpPr>
        <p:spPr>
          <a:xfrm>
            <a:off x="100880" y="1721842"/>
            <a:ext cx="7463702" cy="3046988"/>
          </a:xfrm>
          <a:prstGeom prst="rect">
            <a:avLst/>
          </a:prstGeom>
        </p:spPr>
        <p:txBody>
          <a:bodyPr wrap="square">
            <a:spAutoFit/>
          </a:bodyPr>
          <a:lstStyle/>
          <a:p>
            <a:r>
              <a:rPr lang="en-US" sz="3200" dirty="0">
                <a:cs typeface="+mj-cs"/>
              </a:rPr>
              <a:t>Used for</a:t>
            </a:r>
            <a:r>
              <a:rPr lang="en-US" sz="3200" dirty="0" smtClean="0">
                <a:cs typeface="+mj-cs"/>
              </a:rPr>
              <a:t>:</a:t>
            </a:r>
          </a:p>
          <a:p>
            <a:pPr marL="514350" indent="-514350">
              <a:buFont typeface="+mj-lt"/>
              <a:buAutoNum type="arabicPeriod"/>
            </a:pPr>
            <a:r>
              <a:rPr lang="en-US" sz="3200" dirty="0" smtClean="0">
                <a:cs typeface="+mj-cs"/>
              </a:rPr>
              <a:t>small </a:t>
            </a:r>
            <a:r>
              <a:rPr lang="en-US" sz="3200" dirty="0">
                <a:cs typeface="+mj-cs"/>
              </a:rPr>
              <a:t>medication volumes (0.5 to 1  ml).</a:t>
            </a:r>
          </a:p>
          <a:p>
            <a:pPr marL="514350" indent="-514350">
              <a:buFont typeface="+mj-lt"/>
              <a:buAutoNum type="arabicPeriod"/>
            </a:pPr>
            <a:r>
              <a:rPr lang="en-US" sz="3200" dirty="0">
                <a:cs typeface="+mj-cs"/>
              </a:rPr>
              <a:t>Administration of routine immunization</a:t>
            </a:r>
            <a:r>
              <a:rPr lang="en-US" sz="3200" dirty="0" smtClean="0">
                <a:cs typeface="+mj-cs"/>
              </a:rPr>
              <a:t>.</a:t>
            </a:r>
          </a:p>
          <a:p>
            <a:pPr marL="514350" indent="-514350">
              <a:buFont typeface="+mj-lt"/>
              <a:buAutoNum type="arabicPeriod"/>
            </a:pPr>
            <a:r>
              <a:rPr lang="en-US" sz="3200" dirty="0">
                <a:cs typeface="+mj-cs"/>
              </a:rPr>
              <a:t>When other sites are inaccessible because of dressing.</a:t>
            </a:r>
          </a:p>
          <a:p>
            <a:pPr marL="514350" indent="-514350">
              <a:buFont typeface="+mj-lt"/>
              <a:buAutoNum type="arabicPeriod"/>
            </a:pPr>
            <a:endParaRPr lang="en-US" sz="3200" dirty="0">
              <a:cs typeface="+mj-cs"/>
            </a:endParaRPr>
          </a:p>
        </p:txBody>
      </p:sp>
    </p:spTree>
    <p:extLst>
      <p:ext uri="{BB962C8B-B14F-4D97-AF65-F5344CB8AC3E}">
        <p14:creationId xmlns:p14="http://schemas.microsoft.com/office/powerpoint/2010/main" val="127791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304800" y="6226789"/>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5630FFC-AE15-4532-8B6D-FB47964DF21D}"/>
              </a:ext>
            </a:extLst>
          </p:cNvPr>
          <p:cNvSpPr/>
          <p:nvPr/>
        </p:nvSpPr>
        <p:spPr>
          <a:xfrm>
            <a:off x="304799" y="6293371"/>
            <a:ext cx="7908472" cy="369332"/>
          </a:xfrm>
          <a:prstGeom prst="rect">
            <a:avLst/>
          </a:prstGeom>
        </p:spPr>
        <p:txBody>
          <a:bodyPr wrap="square">
            <a:spAutoFit/>
          </a:bodyPr>
          <a:lstStyle/>
          <a:p>
            <a:pPr>
              <a:defRPr/>
            </a:pPr>
            <a:r>
              <a:rPr lang="en-GB" dirty="0">
                <a:solidFill>
                  <a:prstClr val="black"/>
                </a:solidFill>
              </a:rPr>
              <a:t>University of </a:t>
            </a:r>
            <a:r>
              <a:rPr lang="en-GB" dirty="0" err="1">
                <a:solidFill>
                  <a:prstClr val="black"/>
                </a:solidFill>
              </a:rPr>
              <a:t>Basrah</a:t>
            </a:r>
            <a:r>
              <a:rPr lang="en-GB" dirty="0">
                <a:solidFill>
                  <a:prstClr val="black"/>
                </a:solidFill>
              </a:rPr>
              <a:t> </a:t>
            </a:r>
            <a:r>
              <a:rPr lang="en-GB" dirty="0" smtClean="0">
                <a:solidFill>
                  <a:prstClr val="black"/>
                </a:solidFill>
              </a:rPr>
              <a:t>–</a:t>
            </a:r>
            <a:r>
              <a:rPr lang="en-US" dirty="0" smtClean="0">
                <a:solidFill>
                  <a:prstClr val="black"/>
                </a:solidFill>
              </a:rPr>
              <a:t>College of Nursing</a:t>
            </a:r>
            <a:r>
              <a:rPr lang="en-GB" dirty="0" smtClean="0">
                <a:solidFill>
                  <a:prstClr val="black"/>
                </a:solidFill>
              </a:rPr>
              <a:t>– </a:t>
            </a:r>
            <a:r>
              <a:rPr lang="en-US" dirty="0" smtClean="0">
                <a:solidFill>
                  <a:prstClr val="black"/>
                </a:solidFill>
              </a:rPr>
              <a:t>Fundamentals of Nursing Department</a:t>
            </a:r>
            <a:endParaRPr lang="en-GB" dirty="0">
              <a:solidFill>
                <a:prstClr val="black"/>
              </a:solidFill>
            </a:endParaRPr>
          </a:p>
        </p:txBody>
      </p:sp>
      <p:sp>
        <p:nvSpPr>
          <p:cNvPr id="3" name="Rectangle 2">
            <a:extLst>
              <a:ext uri="{FF2B5EF4-FFF2-40B4-BE49-F238E27FC236}">
                <a16:creationId xmlns:a16="http://schemas.microsoft.com/office/drawing/2014/main" id="{0E8ECB0A-E871-49EA-AC3D-4935CA47D8CE}"/>
              </a:ext>
            </a:extLst>
          </p:cNvPr>
          <p:cNvSpPr/>
          <p:nvPr/>
        </p:nvSpPr>
        <p:spPr>
          <a:xfrm>
            <a:off x="1072243" y="1721842"/>
            <a:ext cx="10276676" cy="723275"/>
          </a:xfrm>
          <a:prstGeom prst="rect">
            <a:avLst/>
          </a:prstGeom>
        </p:spPr>
        <p:txBody>
          <a:bodyPr wrap="square">
            <a:spAutoFit/>
          </a:bodyPr>
          <a:lstStyle/>
          <a:p>
            <a:pPr algn="just"/>
            <a:endParaRPr lang="en-US" sz="900" dirty="0">
              <a:solidFill>
                <a:srgbClr val="000000"/>
              </a:solidFill>
              <a:latin typeface="Arial" panose="020B0604020202020204" pitchFamily="34" charset="0"/>
            </a:endParaRPr>
          </a:p>
          <a:p>
            <a:pPr algn="just"/>
            <a:endParaRPr lang="en-US" sz="3200" dirty="0">
              <a:solidFill>
                <a:prstClr val="black"/>
              </a:solidFill>
            </a:endParaRPr>
          </a:p>
        </p:txBody>
      </p:sp>
      <p:sp>
        <p:nvSpPr>
          <p:cNvPr id="4" name="Rectangle 3">
            <a:extLst>
              <a:ext uri="{FF2B5EF4-FFF2-40B4-BE49-F238E27FC236}">
                <a16:creationId xmlns:a16="http://schemas.microsoft.com/office/drawing/2014/main" id="{6E0DCB15-13AD-4BE1-A7D3-5D96B79C870C}"/>
              </a:ext>
            </a:extLst>
          </p:cNvPr>
          <p:cNvSpPr/>
          <p:nvPr/>
        </p:nvSpPr>
        <p:spPr>
          <a:xfrm>
            <a:off x="10005392" y="6244625"/>
            <a:ext cx="2061126"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7</a:t>
            </a:r>
            <a:endParaRPr lang="en-US" dirty="0">
              <a:solidFill>
                <a:prstClr val="black"/>
              </a:solidFill>
            </a:endParaRPr>
          </a:p>
        </p:txBody>
      </p:sp>
      <p:sp>
        <p:nvSpPr>
          <p:cNvPr id="2" name="Rectangle 1"/>
          <p:cNvSpPr/>
          <p:nvPr/>
        </p:nvSpPr>
        <p:spPr>
          <a:xfrm>
            <a:off x="4501661" y="196334"/>
            <a:ext cx="399756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b="1" dirty="0">
                <a:latin typeface="Baskerville Old Face" pitchFamily="18" charset="0"/>
              </a:rPr>
              <a:t>Deltoid muscle</a:t>
            </a:r>
            <a:endParaRPr lang="ar-IQ" sz="3600" b="1" dirty="0">
              <a:latin typeface="Baskerville Old Face" pitchFamily="18" charset="0"/>
            </a:endParaRPr>
          </a:p>
        </p:txBody>
      </p:sp>
      <p:pic>
        <p:nvPicPr>
          <p:cNvPr id="6" name="Picture 5"/>
          <p:cNvPicPr>
            <a:picLocks noChangeAspect="1"/>
          </p:cNvPicPr>
          <p:nvPr/>
        </p:nvPicPr>
        <p:blipFill>
          <a:blip r:embed="rId2"/>
          <a:stretch>
            <a:fillRect/>
          </a:stretch>
        </p:blipFill>
        <p:spPr>
          <a:xfrm>
            <a:off x="-95534" y="-53738"/>
            <a:ext cx="12287534" cy="6911738"/>
          </a:xfrm>
          <a:prstGeom prst="rect">
            <a:avLst/>
          </a:prstGeom>
        </p:spPr>
      </p:pic>
    </p:spTree>
    <p:extLst>
      <p:ext uri="{BB962C8B-B14F-4D97-AF65-F5344CB8AC3E}">
        <p14:creationId xmlns:p14="http://schemas.microsoft.com/office/powerpoint/2010/main" val="23204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9385</TotalTime>
  <Words>843</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Baskerville Old Face</vt:lpstr>
      <vt:lpstr>Book Antiqua</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Auday Basheer</dc:creator>
  <cp:lastModifiedBy>DR.Ahmed Saker 2o1O</cp:lastModifiedBy>
  <cp:revision>404</cp:revision>
  <cp:lastPrinted>2020-10-04T08:00:53Z</cp:lastPrinted>
  <dcterms:created xsi:type="dcterms:W3CDTF">2019-08-09T19:43:06Z</dcterms:created>
  <dcterms:modified xsi:type="dcterms:W3CDTF">2023-01-17T17:37:38Z</dcterms:modified>
</cp:coreProperties>
</file>